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42"/>
  </p:notesMasterIdLst>
  <p:handoutMasterIdLst>
    <p:handoutMasterId r:id="rId143"/>
  </p:handoutMasterIdLst>
  <p:sldIdLst>
    <p:sldId id="268" r:id="rId3"/>
    <p:sldId id="269" r:id="rId4"/>
    <p:sldId id="279" r:id="rId5"/>
    <p:sldId id="281" r:id="rId6"/>
    <p:sldId id="282" r:id="rId7"/>
    <p:sldId id="283" r:id="rId8"/>
    <p:sldId id="284" r:id="rId9"/>
    <p:sldId id="286" r:id="rId10"/>
    <p:sldId id="287" r:id="rId11"/>
    <p:sldId id="288" r:id="rId12"/>
    <p:sldId id="289" r:id="rId13"/>
    <p:sldId id="290" r:id="rId14"/>
    <p:sldId id="291" r:id="rId15"/>
    <p:sldId id="292" r:id="rId16"/>
    <p:sldId id="293" r:id="rId17"/>
    <p:sldId id="296" r:id="rId18"/>
    <p:sldId id="294" r:id="rId19"/>
    <p:sldId id="297" r:id="rId20"/>
    <p:sldId id="300" r:id="rId21"/>
    <p:sldId id="298" r:id="rId22"/>
    <p:sldId id="301" r:id="rId23"/>
    <p:sldId id="299" r:id="rId24"/>
    <p:sldId id="302" r:id="rId25"/>
    <p:sldId id="303" r:id="rId26"/>
    <p:sldId id="304" r:id="rId27"/>
    <p:sldId id="418" r:id="rId28"/>
    <p:sldId id="305" r:id="rId29"/>
    <p:sldId id="307" r:id="rId30"/>
    <p:sldId id="306" r:id="rId31"/>
    <p:sldId id="308" r:id="rId32"/>
    <p:sldId id="309" r:id="rId33"/>
    <p:sldId id="310" r:id="rId34"/>
    <p:sldId id="311" r:id="rId35"/>
    <p:sldId id="312" r:id="rId36"/>
    <p:sldId id="318" r:id="rId37"/>
    <p:sldId id="313" r:id="rId38"/>
    <p:sldId id="319" r:id="rId39"/>
    <p:sldId id="314" r:id="rId40"/>
    <p:sldId id="320" r:id="rId41"/>
    <p:sldId id="316" r:id="rId42"/>
    <p:sldId id="321" r:id="rId43"/>
    <p:sldId id="317" r:id="rId44"/>
    <p:sldId id="322" r:id="rId45"/>
    <p:sldId id="323" r:id="rId46"/>
    <p:sldId id="324" r:id="rId47"/>
    <p:sldId id="325" r:id="rId48"/>
    <p:sldId id="326" r:id="rId49"/>
    <p:sldId id="327" r:id="rId50"/>
    <p:sldId id="328" r:id="rId51"/>
    <p:sldId id="329" r:id="rId52"/>
    <p:sldId id="330" r:id="rId53"/>
    <p:sldId id="331" r:id="rId54"/>
    <p:sldId id="332" r:id="rId55"/>
    <p:sldId id="333" r:id="rId56"/>
    <p:sldId id="334" r:id="rId57"/>
    <p:sldId id="335" r:id="rId58"/>
    <p:sldId id="336" r:id="rId59"/>
    <p:sldId id="337" r:id="rId60"/>
    <p:sldId id="338" r:id="rId61"/>
    <p:sldId id="339" r:id="rId62"/>
    <p:sldId id="340" r:id="rId63"/>
    <p:sldId id="341" r:id="rId64"/>
    <p:sldId id="342" r:id="rId65"/>
    <p:sldId id="343" r:id="rId66"/>
    <p:sldId id="344" r:id="rId67"/>
    <p:sldId id="345" r:id="rId68"/>
    <p:sldId id="346" r:id="rId69"/>
    <p:sldId id="347" r:id="rId70"/>
    <p:sldId id="348" r:id="rId71"/>
    <p:sldId id="349" r:id="rId72"/>
    <p:sldId id="350" r:id="rId73"/>
    <p:sldId id="351" r:id="rId74"/>
    <p:sldId id="352" r:id="rId75"/>
    <p:sldId id="353" r:id="rId76"/>
    <p:sldId id="356" r:id="rId77"/>
    <p:sldId id="355" r:id="rId78"/>
    <p:sldId id="354" r:id="rId79"/>
    <p:sldId id="357" r:id="rId80"/>
    <p:sldId id="358" r:id="rId81"/>
    <p:sldId id="359" r:id="rId82"/>
    <p:sldId id="360" r:id="rId83"/>
    <p:sldId id="361" r:id="rId84"/>
    <p:sldId id="362" r:id="rId85"/>
    <p:sldId id="365" r:id="rId86"/>
    <p:sldId id="366" r:id="rId87"/>
    <p:sldId id="363" r:id="rId88"/>
    <p:sldId id="364" r:id="rId89"/>
    <p:sldId id="367" r:id="rId90"/>
    <p:sldId id="368" r:id="rId91"/>
    <p:sldId id="369" r:id="rId92"/>
    <p:sldId id="285" r:id="rId93"/>
    <p:sldId id="370" r:id="rId94"/>
    <p:sldId id="371" r:id="rId95"/>
    <p:sldId id="372" r:id="rId96"/>
    <p:sldId id="375" r:id="rId97"/>
    <p:sldId id="374" r:id="rId98"/>
    <p:sldId id="373" r:id="rId99"/>
    <p:sldId id="376" r:id="rId100"/>
    <p:sldId id="377" r:id="rId101"/>
    <p:sldId id="378" r:id="rId102"/>
    <p:sldId id="379" r:id="rId103"/>
    <p:sldId id="381" r:id="rId104"/>
    <p:sldId id="380" r:id="rId105"/>
    <p:sldId id="382" r:id="rId106"/>
    <p:sldId id="383" r:id="rId107"/>
    <p:sldId id="384" r:id="rId108"/>
    <p:sldId id="385" r:id="rId109"/>
    <p:sldId id="386" r:id="rId110"/>
    <p:sldId id="387" r:id="rId111"/>
    <p:sldId id="388" r:id="rId112"/>
    <p:sldId id="389" r:id="rId113"/>
    <p:sldId id="390" r:id="rId114"/>
    <p:sldId id="392" r:id="rId115"/>
    <p:sldId id="391" r:id="rId116"/>
    <p:sldId id="393" r:id="rId117"/>
    <p:sldId id="394" r:id="rId118"/>
    <p:sldId id="395" r:id="rId119"/>
    <p:sldId id="396" r:id="rId120"/>
    <p:sldId id="397" r:id="rId121"/>
    <p:sldId id="398" r:id="rId122"/>
    <p:sldId id="399" r:id="rId123"/>
    <p:sldId id="400" r:id="rId124"/>
    <p:sldId id="401" r:id="rId125"/>
    <p:sldId id="402" r:id="rId126"/>
    <p:sldId id="403" r:id="rId127"/>
    <p:sldId id="404" r:id="rId128"/>
    <p:sldId id="416" r:id="rId129"/>
    <p:sldId id="405" r:id="rId130"/>
    <p:sldId id="407" r:id="rId131"/>
    <p:sldId id="406" r:id="rId132"/>
    <p:sldId id="408" r:id="rId133"/>
    <p:sldId id="409" r:id="rId134"/>
    <p:sldId id="410" r:id="rId135"/>
    <p:sldId id="411" r:id="rId136"/>
    <p:sldId id="412" r:id="rId137"/>
    <p:sldId id="413" r:id="rId138"/>
    <p:sldId id="414" r:id="rId139"/>
    <p:sldId id="415" r:id="rId140"/>
    <p:sldId id="417" r:id="rId1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92621" autoAdjust="0"/>
  </p:normalViewPr>
  <p:slideViewPr>
    <p:cSldViewPr snapToGrid="0">
      <p:cViewPr varScale="1">
        <p:scale>
          <a:sx n="42" d="100"/>
          <a:sy n="42" d="100"/>
        </p:scale>
        <p:origin x="198" y="60"/>
      </p:cViewPr>
      <p:guideLst>
        <p:guide pos="3840"/>
        <p:guide orient="horz" pos="2160"/>
      </p:guideLst>
    </p:cSldViewPr>
  </p:slideViewPr>
  <p:notesTextViewPr>
    <p:cViewPr>
      <p:scale>
        <a:sx n="1" d="1"/>
        <a:sy n="1" d="1"/>
      </p:scale>
      <p:origin x="0" y="0"/>
    </p:cViewPr>
  </p:notesTextViewPr>
  <p:notesViewPr>
    <p:cSldViewPr snapToGrid="0">
      <p:cViewPr varScale="1">
        <p:scale>
          <a:sx n="82" d="100"/>
          <a:sy n="82" d="100"/>
        </p:scale>
        <p:origin x="385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C4FB8F-ED15-48AB-97BD-17129D4E699D}" type="datetimeFigureOut">
              <a:rPr lang="en-US" smtClean="0"/>
              <a:t>9/21/2017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6B3739-9081-478F-812E-AE7CE140632E}" type="slidenum">
              <a:rPr lang="en-US" smtClean="0"/>
              <a:t>‹#›</a:t>
            </a:fld>
            <a:endParaRPr lang="en-US"/>
          </a:p>
        </p:txBody>
      </p:sp>
    </p:spTree>
    <p:extLst>
      <p:ext uri="{BB962C8B-B14F-4D97-AF65-F5344CB8AC3E}">
        <p14:creationId xmlns:p14="http://schemas.microsoft.com/office/powerpoint/2010/main" val="41121049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C9D437-CD83-4825-AD0D-5E7B341BC79B}" type="datetimeFigureOut">
              <a:rPr lang="en-US" smtClean="0"/>
              <a:t>9/21/2017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CF8BB-EBC7-4B8F-9632-A5A136FBB880}" type="slidenum">
              <a:rPr lang="en-US" smtClean="0"/>
              <a:t>‹#›</a:t>
            </a:fld>
            <a:endParaRPr lang="en-US"/>
          </a:p>
        </p:txBody>
      </p:sp>
    </p:spTree>
    <p:extLst>
      <p:ext uri="{BB962C8B-B14F-4D97-AF65-F5344CB8AC3E}">
        <p14:creationId xmlns:p14="http://schemas.microsoft.com/office/powerpoint/2010/main" val="117036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55780"/>
            <a:ext cx="6858000" cy="3200400"/>
          </a:xfrm>
        </p:spPr>
        <p:txBody>
          <a:bodyPr anchor="b">
            <a:normAutofit/>
          </a:bodyPr>
          <a:lstStyle>
            <a:lvl1pPr algn="l">
              <a:lnSpc>
                <a:spcPct val="75000"/>
              </a:lnSpc>
              <a:defRPr sz="80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09600" y="3956180"/>
            <a:ext cx="6858000" cy="1097280"/>
          </a:xfrm>
        </p:spPr>
        <p:txBody>
          <a:bodyPr>
            <a:normAutofit/>
          </a:bodyPr>
          <a:lstStyle>
            <a:lvl1pPr marL="0" indent="0" algn="l">
              <a:spcBef>
                <a:spcPts val="0"/>
              </a:spcBef>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42120" y="380999"/>
            <a:ext cx="2011680" cy="6096001"/>
          </a:xfrm>
        </p:spPr>
        <p:txBody>
          <a:bodyPr vert="eaVert"/>
          <a:lstStyle>
            <a:lvl1pP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81199" y="380999"/>
            <a:ext cx="7074859" cy="60960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22960"/>
            <a:ext cx="8686800" cy="2011680"/>
          </a:xfrm>
        </p:spPr>
        <p:txBody>
          <a:bodyPr anchor="b">
            <a:normAutofit/>
          </a:bodyPr>
          <a:lstStyle>
            <a:lvl1pPr>
              <a:defRPr sz="6600"/>
            </a:lvl1pPr>
          </a:lstStyle>
          <a:p>
            <a:r>
              <a:rPr lang="en-US" smtClean="0"/>
              <a:t>Click to edit Master title style</a:t>
            </a:r>
            <a:endParaRPr lang="en-US"/>
          </a:p>
        </p:txBody>
      </p:sp>
      <p:sp>
        <p:nvSpPr>
          <p:cNvPr id="3" name="Text Placeholder 2"/>
          <p:cNvSpPr>
            <a:spLocks noGrp="1"/>
          </p:cNvSpPr>
          <p:nvPr>
            <p:ph type="body" idx="1"/>
          </p:nvPr>
        </p:nvSpPr>
        <p:spPr>
          <a:xfrm>
            <a:off x="609600" y="2834640"/>
            <a:ext cx="8686800" cy="1097280"/>
          </a:xfrm>
        </p:spPr>
        <p:txBody>
          <a:bodyPr>
            <a:normAutofit/>
          </a:bodyPr>
          <a:lstStyle>
            <a:lvl1pPr marL="0" indent="0">
              <a:spcBef>
                <a:spcPts val="0"/>
              </a:spcBef>
              <a:buNone/>
              <a:defRPr sz="2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81200" y="1981200"/>
            <a:ext cx="4572000" cy="448056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781800" y="1981200"/>
            <a:ext cx="4572000" cy="448056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981200" y="1679448"/>
            <a:ext cx="4572000" cy="830487"/>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81200" y="2509935"/>
            <a:ext cx="4572000" cy="39670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81800" y="1679448"/>
            <a:ext cx="4572000" cy="830487"/>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781800" y="2509935"/>
            <a:ext cx="4572000" cy="39670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9420" y="408993"/>
            <a:ext cx="4800937" cy="1828800"/>
          </a:xfrm>
        </p:spPr>
        <p:txBody>
          <a:bodyPr anchor="b">
            <a:noAutofit/>
          </a:bodyPr>
          <a:lstStyle>
            <a:lvl1pPr>
              <a:defRPr sz="4400"/>
            </a:lvl1pPr>
          </a:lstStyle>
          <a:p>
            <a:r>
              <a:rPr lang="en-US" smtClean="0"/>
              <a:t>Click to edit Master title style</a:t>
            </a:r>
            <a:endParaRPr lang="en-US"/>
          </a:p>
        </p:txBody>
      </p:sp>
      <p:sp>
        <p:nvSpPr>
          <p:cNvPr id="3" name="Content Placeholder 2"/>
          <p:cNvSpPr>
            <a:spLocks noGrp="1"/>
          </p:cNvSpPr>
          <p:nvPr>
            <p:ph idx="1"/>
          </p:nvPr>
        </p:nvSpPr>
        <p:spPr>
          <a:xfrm>
            <a:off x="606491" y="381000"/>
            <a:ext cx="5489510" cy="5791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59420" y="2237793"/>
            <a:ext cx="4800937" cy="1828800"/>
          </a:xfrm>
        </p:spPr>
        <p:txBody>
          <a:bodyP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56248" y="384048"/>
            <a:ext cx="4800600" cy="1828800"/>
          </a:xfrm>
        </p:spPr>
        <p:txBody>
          <a:bodyPr anchor="b">
            <a:noAutofit/>
          </a:bodyPr>
          <a:lstStyle>
            <a:lvl1pPr>
              <a:defRPr sz="4400">
                <a:solidFill>
                  <a:schemeClr val="bg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0" y="0"/>
            <a:ext cx="6096000" cy="6858000"/>
          </a:xfrm>
          <a:ln>
            <a:noFill/>
          </a:ln>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556249" y="2240280"/>
            <a:ext cx="4799140" cy="1828800"/>
          </a:xfrm>
        </p:spPr>
        <p:txBody>
          <a:bodyP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57120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1200" y="381000"/>
            <a:ext cx="9372600" cy="12954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81200" y="1987419"/>
            <a:ext cx="9372600" cy="44831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631790" y="5691673"/>
            <a:ext cx="280731" cy="778847"/>
          </a:xfrm>
          <a:prstGeom prst="rect">
            <a:avLst/>
          </a:prstGeom>
        </p:spPr>
        <p:txBody>
          <a:bodyPr vert="vert270" lIns="91440" tIns="45720" rIns="91440" bIns="45720" rtlCol="0" anchor="ctr"/>
          <a:lstStyle>
            <a:lvl1pPr algn="l">
              <a:defRPr sz="800">
                <a:solidFill>
                  <a:schemeClr val="tx1">
                    <a:lumMod val="60000"/>
                    <a:lumOff val="40000"/>
                  </a:schemeClr>
                </a:solidFill>
              </a:defRPr>
            </a:lvl1pPr>
          </a:lstStyle>
          <a:p>
            <a:endParaRPr lang="en-US"/>
          </a:p>
        </p:txBody>
      </p:sp>
      <p:sp>
        <p:nvSpPr>
          <p:cNvPr id="5" name="Footer Placeholder 4"/>
          <p:cNvSpPr>
            <a:spLocks noGrp="1"/>
          </p:cNvSpPr>
          <p:nvPr>
            <p:ph type="ftr" sz="quarter" idx="3"/>
          </p:nvPr>
        </p:nvSpPr>
        <p:spPr>
          <a:xfrm>
            <a:off x="11631790" y="365125"/>
            <a:ext cx="280730" cy="5139936"/>
          </a:xfrm>
          <a:prstGeom prst="rect">
            <a:avLst/>
          </a:prstGeom>
        </p:spPr>
        <p:txBody>
          <a:bodyPr vert="vert270" lIns="91440" tIns="45720" rIns="91440" bIns="45720" rtlCol="0" anchor="ctr"/>
          <a:lstStyle>
            <a:lvl1pPr algn="ctr">
              <a:defRPr sz="8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313321" y="6268940"/>
            <a:ext cx="722377" cy="201580"/>
          </a:xfrm>
          <a:prstGeom prst="rect">
            <a:avLst/>
          </a:prstGeom>
        </p:spPr>
        <p:txBody>
          <a:bodyPr vert="horz" lIns="91440" tIns="45720" rIns="91440" bIns="45720" rtlCol="0" anchor="ctr"/>
          <a:lstStyle>
            <a:lvl1pPr algn="l">
              <a:defRPr sz="800">
                <a:solidFill>
                  <a:schemeClr val="tx1">
                    <a:lumMod val="60000"/>
                    <a:lumOff val="40000"/>
                  </a:schemeClr>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sz="4400" kern="1200" cap="all" baseline="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Introduction to hand tools</a:t>
            </a:r>
            <a:endParaRPr lang="en-US" b="1" dirty="0"/>
          </a:p>
        </p:txBody>
      </p:sp>
      <p:sp>
        <p:nvSpPr>
          <p:cNvPr id="3" name="Subtitle 2"/>
          <p:cNvSpPr>
            <a:spLocks noGrp="1"/>
          </p:cNvSpPr>
          <p:nvPr>
            <p:ph type="subTitle" idx="1"/>
          </p:nvPr>
        </p:nvSpPr>
        <p:spPr/>
        <p:txBody>
          <a:bodyPr/>
          <a:lstStyle/>
          <a:p>
            <a:r>
              <a:rPr lang="en-US" dirty="0" smtClean="0"/>
              <a:t>Mr. Warren</a:t>
            </a:r>
            <a:endParaRPr lang="en-US" dirty="0"/>
          </a:p>
        </p:txBody>
      </p:sp>
    </p:spTree>
    <p:extLst>
      <p:ext uri="{BB962C8B-B14F-4D97-AF65-F5344CB8AC3E}">
        <p14:creationId xmlns:p14="http://schemas.microsoft.com/office/powerpoint/2010/main" val="241325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Ball peen Hammers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192925" y="1659321"/>
            <a:ext cx="8975834" cy="5009493"/>
          </a:xfrm>
        </p:spPr>
        <p:txBody>
          <a:bodyPr>
            <a:normAutofit/>
          </a:bodyPr>
          <a:lstStyle/>
          <a:p>
            <a:r>
              <a:rPr lang="en-US" sz="3600" b="1" dirty="0" smtClean="0">
                <a:solidFill>
                  <a:schemeClr val="accent6">
                    <a:lumMod val="50000"/>
                  </a:schemeClr>
                </a:solidFill>
              </a:rPr>
              <a:t>Continuous pounding on nails can deform or damage the hammer’s head.</a:t>
            </a:r>
          </a:p>
          <a:p>
            <a:r>
              <a:rPr lang="en-US" sz="3600" b="1" dirty="0" smtClean="0">
                <a:solidFill>
                  <a:schemeClr val="accent6">
                    <a:lumMod val="50000"/>
                  </a:schemeClr>
                </a:solidFill>
              </a:rPr>
              <a:t>A claw hammer is not interchangeable with a ball peen hammer.</a:t>
            </a:r>
            <a:endParaRPr lang="en-US" sz="3600" b="1" dirty="0">
              <a:solidFill>
                <a:schemeClr val="accent6">
                  <a:lumMod val="50000"/>
                </a:schemeClr>
              </a:solidFill>
            </a:endParaRPr>
          </a:p>
        </p:txBody>
      </p:sp>
    </p:spTree>
    <p:extLst>
      <p:ext uri="{BB962C8B-B14F-4D97-AF65-F5344CB8AC3E}">
        <p14:creationId xmlns:p14="http://schemas.microsoft.com/office/powerpoint/2010/main" val="47870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891" y="814194"/>
            <a:ext cx="9372600" cy="1295400"/>
          </a:xfrm>
        </p:spPr>
        <p:txBody>
          <a:bodyPr>
            <a:noAutofit/>
          </a:bodyPr>
          <a:lstStyle/>
          <a:p>
            <a:pPr algn="ctr"/>
            <a:r>
              <a:rPr lang="en-US" sz="7200" b="1" dirty="0" smtClean="0">
                <a:solidFill>
                  <a:schemeClr val="accent6">
                    <a:lumMod val="50000"/>
                  </a:schemeClr>
                </a:solidFill>
              </a:rPr>
              <a:t>Coping saw</a:t>
            </a:r>
            <a:r>
              <a:rPr lang="en-US" sz="7200" b="1" dirty="0" smtClean="0"/>
              <a:t/>
            </a:r>
            <a:br>
              <a:rPr lang="en-US" sz="7200" b="1" dirty="0" smtClean="0"/>
            </a:br>
            <a:endParaRPr lang="en-US" sz="7200" b="1" dirty="0"/>
          </a:p>
        </p:txBody>
      </p:sp>
      <p:pic>
        <p:nvPicPr>
          <p:cNvPr id="5" name="Content Placeholder 4"/>
          <p:cNvPicPr>
            <a:picLocks noGrp="1" noChangeAspect="1"/>
          </p:cNvPicPr>
          <p:nvPr>
            <p:ph idx="1"/>
          </p:nvPr>
        </p:nvPicPr>
        <p:blipFill>
          <a:blip r:embed="rId2"/>
          <a:stretch>
            <a:fillRect/>
          </a:stretch>
        </p:blipFill>
        <p:spPr>
          <a:xfrm>
            <a:off x="3286090" y="1944563"/>
            <a:ext cx="6568855" cy="3991363"/>
          </a:xfrm>
          <a:prstGeom prst="rect">
            <a:avLst/>
          </a:prstGeom>
        </p:spPr>
      </p:pic>
    </p:spTree>
    <p:extLst>
      <p:ext uri="{BB962C8B-B14F-4D97-AF65-F5344CB8AC3E}">
        <p14:creationId xmlns:p14="http://schemas.microsoft.com/office/powerpoint/2010/main" val="218344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Coping saw</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867140"/>
            <a:ext cx="9372600" cy="4483101"/>
          </a:xfrm>
        </p:spPr>
        <p:txBody>
          <a:bodyPr>
            <a:normAutofit/>
          </a:bodyPr>
          <a:lstStyle/>
          <a:p>
            <a:r>
              <a:rPr lang="en-US" sz="3600" b="1" dirty="0" smtClean="0">
                <a:solidFill>
                  <a:schemeClr val="accent6">
                    <a:lumMod val="50000"/>
                  </a:schemeClr>
                </a:solidFill>
              </a:rPr>
              <a:t>This saw has a narrow, flexible 6 ¾-inch blade attached to a U-shaped frame.</a:t>
            </a:r>
          </a:p>
          <a:p>
            <a:r>
              <a:rPr lang="en-US" sz="3600" b="1" dirty="0" smtClean="0">
                <a:solidFill>
                  <a:schemeClr val="accent6">
                    <a:lumMod val="50000"/>
                  </a:schemeClr>
                </a:solidFill>
              </a:rPr>
              <a:t>Holders at each end of the frame can be rotated so you can cut angles.</a:t>
            </a:r>
          </a:p>
          <a:p>
            <a:r>
              <a:rPr lang="en-US" sz="3600" b="1" dirty="0" smtClean="0">
                <a:solidFill>
                  <a:schemeClr val="accent6">
                    <a:lumMod val="50000"/>
                  </a:schemeClr>
                </a:solidFill>
              </a:rPr>
              <a:t>Standard blades range from 10-20 </a:t>
            </a:r>
            <a:r>
              <a:rPr lang="en-US" sz="3600" b="1" dirty="0" err="1" smtClean="0">
                <a:solidFill>
                  <a:schemeClr val="accent6">
                    <a:lumMod val="50000"/>
                  </a:schemeClr>
                </a:solidFill>
              </a:rPr>
              <a:t>tpi</a:t>
            </a:r>
            <a:r>
              <a:rPr lang="en-US" sz="3600" b="1" dirty="0" smtClean="0">
                <a:solidFill>
                  <a:schemeClr val="accent6">
                    <a:lumMod val="50000"/>
                  </a:schemeClr>
                </a:solidFill>
              </a:rPr>
              <a:t>.</a:t>
            </a:r>
          </a:p>
          <a:p>
            <a:r>
              <a:rPr lang="en-US" sz="3600" b="1" dirty="0" smtClean="0">
                <a:solidFill>
                  <a:schemeClr val="accent6">
                    <a:lumMod val="50000"/>
                  </a:schemeClr>
                </a:solidFill>
              </a:rPr>
              <a:t>The coping saw is used for making irregular-shaped moldings fit together cleanly.</a:t>
            </a:r>
            <a:endParaRPr lang="en-US" sz="3600" b="1" dirty="0">
              <a:solidFill>
                <a:schemeClr val="accent6">
                  <a:lumMod val="50000"/>
                </a:schemeClr>
              </a:solidFill>
            </a:endParaRPr>
          </a:p>
        </p:txBody>
      </p:sp>
    </p:spTree>
    <p:extLst>
      <p:ext uri="{BB962C8B-B14F-4D97-AF65-F5344CB8AC3E}">
        <p14:creationId xmlns:p14="http://schemas.microsoft.com/office/powerpoint/2010/main" val="163985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Drywall saw</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2632364" y="1818553"/>
            <a:ext cx="7485783" cy="3559192"/>
          </a:xfrm>
          <a:prstGeom prst="rect">
            <a:avLst/>
          </a:prstGeom>
        </p:spPr>
      </p:pic>
    </p:spTree>
    <p:extLst>
      <p:ext uri="{BB962C8B-B14F-4D97-AF65-F5344CB8AC3E}">
        <p14:creationId xmlns:p14="http://schemas.microsoft.com/office/powerpoint/2010/main" val="372239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Drywall saw</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867140"/>
            <a:ext cx="9372600" cy="4483101"/>
          </a:xfrm>
        </p:spPr>
        <p:txBody>
          <a:bodyPr>
            <a:normAutofit/>
          </a:bodyPr>
          <a:lstStyle/>
          <a:p>
            <a:r>
              <a:rPr lang="en-US" sz="3600" b="1" dirty="0" smtClean="0">
                <a:solidFill>
                  <a:schemeClr val="accent6">
                    <a:lumMod val="50000"/>
                  </a:schemeClr>
                </a:solidFill>
              </a:rPr>
              <a:t>A drywall saw is a long, narrow saw used to cut softer building materials, such as drywall.</a:t>
            </a:r>
          </a:p>
          <a:p>
            <a:r>
              <a:rPr lang="en-US" sz="3600" b="1" dirty="0" smtClean="0">
                <a:solidFill>
                  <a:schemeClr val="accent6">
                    <a:lumMod val="50000"/>
                  </a:schemeClr>
                </a:solidFill>
              </a:rPr>
              <a:t>The blade on a drywall saw has a very sharp point, so that you can easily poke a hole to start your cut without drilling a starter hole.</a:t>
            </a:r>
            <a:endParaRPr lang="en-US" sz="3600" b="1" dirty="0">
              <a:solidFill>
                <a:schemeClr val="accent6">
                  <a:lumMod val="50000"/>
                </a:schemeClr>
              </a:solidFill>
            </a:endParaRPr>
          </a:p>
        </p:txBody>
      </p:sp>
    </p:spTree>
    <p:extLst>
      <p:ext uri="{BB962C8B-B14F-4D97-AF65-F5344CB8AC3E}">
        <p14:creationId xmlns:p14="http://schemas.microsoft.com/office/powerpoint/2010/main" val="32184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hacksaw</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3311236" y="1600439"/>
            <a:ext cx="7120410" cy="3892490"/>
          </a:xfrm>
          <a:prstGeom prst="rect">
            <a:avLst/>
          </a:prstGeom>
        </p:spPr>
      </p:pic>
    </p:spTree>
    <p:extLst>
      <p:ext uri="{BB962C8B-B14F-4D97-AF65-F5344CB8AC3E}">
        <p14:creationId xmlns:p14="http://schemas.microsoft.com/office/powerpoint/2010/main" val="201628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hacksaw</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867140"/>
            <a:ext cx="9372600" cy="4483101"/>
          </a:xfrm>
        </p:spPr>
        <p:txBody>
          <a:bodyPr>
            <a:normAutofit/>
          </a:bodyPr>
          <a:lstStyle/>
          <a:p>
            <a:r>
              <a:rPr lang="en-US" sz="3600" b="1" dirty="0" smtClean="0">
                <a:solidFill>
                  <a:schemeClr val="accent6">
                    <a:lumMod val="50000"/>
                  </a:schemeClr>
                </a:solidFill>
              </a:rPr>
              <a:t>The standard blade of this saw is 8 to 16 inches with 14 to 32 </a:t>
            </a:r>
            <a:r>
              <a:rPr lang="en-US" sz="3600" b="1" dirty="0" err="1" smtClean="0">
                <a:solidFill>
                  <a:schemeClr val="accent6">
                    <a:lumMod val="50000"/>
                  </a:schemeClr>
                </a:solidFill>
              </a:rPr>
              <a:t>tpi</a:t>
            </a:r>
            <a:r>
              <a:rPr lang="en-US" sz="3600" b="1" dirty="0" smtClean="0">
                <a:solidFill>
                  <a:schemeClr val="accent6">
                    <a:lumMod val="50000"/>
                  </a:schemeClr>
                </a:solidFill>
              </a:rPr>
              <a:t>.</a:t>
            </a:r>
          </a:p>
          <a:p>
            <a:r>
              <a:rPr lang="en-US" sz="3600" b="1" dirty="0" smtClean="0">
                <a:solidFill>
                  <a:schemeClr val="accent6">
                    <a:lumMod val="50000"/>
                  </a:schemeClr>
                </a:solidFill>
              </a:rPr>
              <a:t>It has a sturdy frame and a pistol-grip handle.</a:t>
            </a:r>
          </a:p>
          <a:p>
            <a:r>
              <a:rPr lang="en-US" sz="3600" b="1" dirty="0" smtClean="0">
                <a:solidFill>
                  <a:schemeClr val="accent6">
                    <a:lumMod val="50000"/>
                  </a:schemeClr>
                </a:solidFill>
              </a:rPr>
              <a:t>The blade is tightened using a wing nut and bolt.</a:t>
            </a:r>
          </a:p>
          <a:p>
            <a:r>
              <a:rPr lang="en-US" sz="3600" b="1" dirty="0" smtClean="0">
                <a:solidFill>
                  <a:schemeClr val="accent6">
                    <a:lumMod val="50000"/>
                  </a:schemeClr>
                </a:solidFill>
              </a:rPr>
              <a:t>Hacksaws are used to cut through metal, such as nails, bolts, or pipe.</a:t>
            </a:r>
            <a:endParaRPr lang="en-US" sz="3600" b="1" dirty="0">
              <a:solidFill>
                <a:schemeClr val="accent6">
                  <a:lumMod val="50000"/>
                </a:schemeClr>
              </a:solidFill>
            </a:endParaRPr>
          </a:p>
        </p:txBody>
      </p:sp>
    </p:spTree>
    <p:extLst>
      <p:ext uri="{BB962C8B-B14F-4D97-AF65-F5344CB8AC3E}">
        <p14:creationId xmlns:p14="http://schemas.microsoft.com/office/powerpoint/2010/main" val="275097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hacksaw</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867140"/>
            <a:ext cx="9372600" cy="4483101"/>
          </a:xfrm>
        </p:spPr>
        <p:txBody>
          <a:bodyPr>
            <a:normAutofit/>
          </a:bodyPr>
          <a:lstStyle/>
          <a:p>
            <a:r>
              <a:rPr lang="en-US" sz="3600" b="1" dirty="0" smtClean="0">
                <a:solidFill>
                  <a:schemeClr val="accent6">
                    <a:lumMod val="50000"/>
                  </a:schemeClr>
                </a:solidFill>
              </a:rPr>
              <a:t>When installing a hacksaw blade, be sure that the teeth face away from, not toward the saw handle.</a:t>
            </a:r>
          </a:p>
          <a:p>
            <a:r>
              <a:rPr lang="en-US" sz="3600" b="1" dirty="0" smtClean="0">
                <a:solidFill>
                  <a:schemeClr val="accent6">
                    <a:lumMod val="50000"/>
                  </a:schemeClr>
                </a:solidFill>
              </a:rPr>
              <a:t>Hacksaws are designed to cut on the push stroke, not on the pull stroke.</a:t>
            </a:r>
          </a:p>
          <a:p>
            <a:r>
              <a:rPr lang="en-US" sz="3600" b="1" dirty="0" smtClean="0">
                <a:solidFill>
                  <a:srgbClr val="00B050"/>
                </a:solidFill>
              </a:rPr>
              <a:t>Brace yourself when sawing so you are not thrown off balance on the last stroke.</a:t>
            </a:r>
            <a:endParaRPr lang="en-US" sz="3600" b="1" dirty="0">
              <a:solidFill>
                <a:srgbClr val="00B050"/>
              </a:solidFill>
            </a:endParaRPr>
          </a:p>
        </p:txBody>
      </p:sp>
    </p:spTree>
    <p:extLst>
      <p:ext uri="{BB962C8B-B14F-4D97-AF65-F5344CB8AC3E}">
        <p14:creationId xmlns:p14="http://schemas.microsoft.com/office/powerpoint/2010/main" val="333664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handsaw</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2479964" y="1857000"/>
            <a:ext cx="7441577" cy="3945371"/>
          </a:xfrm>
          <a:prstGeom prst="rect">
            <a:avLst/>
          </a:prstGeom>
        </p:spPr>
      </p:pic>
    </p:spTree>
    <p:extLst>
      <p:ext uri="{BB962C8B-B14F-4D97-AF65-F5344CB8AC3E}">
        <p14:creationId xmlns:p14="http://schemas.microsoft.com/office/powerpoint/2010/main" val="423241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handsaw</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867140"/>
            <a:ext cx="9372600" cy="4483101"/>
          </a:xfrm>
        </p:spPr>
        <p:txBody>
          <a:bodyPr>
            <a:normAutofit/>
          </a:bodyPr>
          <a:lstStyle/>
          <a:p>
            <a:r>
              <a:rPr lang="en-US" sz="3600" b="1" dirty="0" smtClean="0">
                <a:solidFill>
                  <a:schemeClr val="accent6">
                    <a:lumMod val="50000"/>
                  </a:schemeClr>
                </a:solidFill>
              </a:rPr>
              <a:t>The standard blade of this saw is 26 inches long with 8 to 14 </a:t>
            </a:r>
            <a:r>
              <a:rPr lang="en-US" sz="3600" b="1" dirty="0" err="1" smtClean="0">
                <a:solidFill>
                  <a:schemeClr val="accent6">
                    <a:lumMod val="50000"/>
                  </a:schemeClr>
                </a:solidFill>
              </a:rPr>
              <a:t>tpi</a:t>
            </a:r>
            <a:r>
              <a:rPr lang="en-US" sz="3600" b="1" dirty="0" smtClean="0">
                <a:solidFill>
                  <a:schemeClr val="accent6">
                    <a:lumMod val="50000"/>
                  </a:schemeClr>
                </a:solidFill>
              </a:rPr>
              <a:t> for a crosscut saw and 5 to 9 </a:t>
            </a:r>
            <a:r>
              <a:rPr lang="en-US" sz="3600" b="1" dirty="0" err="1" smtClean="0">
                <a:solidFill>
                  <a:schemeClr val="accent6">
                    <a:lumMod val="50000"/>
                  </a:schemeClr>
                </a:solidFill>
              </a:rPr>
              <a:t>tpi</a:t>
            </a:r>
            <a:r>
              <a:rPr lang="en-US" sz="3600" b="1" dirty="0" smtClean="0">
                <a:solidFill>
                  <a:schemeClr val="accent6">
                    <a:lumMod val="50000"/>
                  </a:schemeClr>
                </a:solidFill>
              </a:rPr>
              <a:t> for a ripsaw.</a:t>
            </a:r>
          </a:p>
          <a:p>
            <a:r>
              <a:rPr lang="en-US" sz="3600" b="1" dirty="0" smtClean="0">
                <a:solidFill>
                  <a:schemeClr val="accent6">
                    <a:lumMod val="50000"/>
                  </a:schemeClr>
                </a:solidFill>
              </a:rPr>
              <a:t>The crosscut saw is designed to cut across the grain (the direction of the fibers) of wood.</a:t>
            </a:r>
          </a:p>
          <a:p>
            <a:r>
              <a:rPr lang="en-US" sz="3600" b="1" dirty="0" smtClean="0">
                <a:solidFill>
                  <a:schemeClr val="accent6">
                    <a:lumMod val="50000"/>
                  </a:schemeClr>
                </a:solidFill>
              </a:rPr>
              <a:t>The ripsaw is designed to cut with the grain(parallel to the wood fibers) of wood.</a:t>
            </a:r>
            <a:endParaRPr lang="en-US" sz="3600" b="1" dirty="0">
              <a:solidFill>
                <a:schemeClr val="accent6">
                  <a:lumMod val="50000"/>
                </a:schemeClr>
              </a:solidFill>
            </a:endParaRPr>
          </a:p>
        </p:txBody>
      </p:sp>
    </p:spTree>
    <p:extLst>
      <p:ext uri="{BB962C8B-B14F-4D97-AF65-F5344CB8AC3E}">
        <p14:creationId xmlns:p14="http://schemas.microsoft.com/office/powerpoint/2010/main" val="183608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Files and rasps</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2701636" y="1788329"/>
            <a:ext cx="6979445" cy="1209771"/>
          </a:xfrm>
          <a:prstGeom prst="rect">
            <a:avLst/>
          </a:prstGeom>
        </p:spPr>
      </p:pic>
      <p:pic>
        <p:nvPicPr>
          <p:cNvPr id="5" name="Picture 4"/>
          <p:cNvPicPr>
            <a:picLocks noChangeAspect="1"/>
          </p:cNvPicPr>
          <p:nvPr/>
        </p:nvPicPr>
        <p:blipFill>
          <a:blip r:embed="rId3"/>
          <a:stretch>
            <a:fillRect/>
          </a:stretch>
        </p:blipFill>
        <p:spPr>
          <a:xfrm>
            <a:off x="2138301" y="3521268"/>
            <a:ext cx="8209659" cy="912185"/>
          </a:xfrm>
          <a:prstGeom prst="rect">
            <a:avLst/>
          </a:prstGeom>
        </p:spPr>
      </p:pic>
      <p:pic>
        <p:nvPicPr>
          <p:cNvPr id="6" name="Picture 5"/>
          <p:cNvPicPr>
            <a:picLocks noChangeAspect="1"/>
          </p:cNvPicPr>
          <p:nvPr/>
        </p:nvPicPr>
        <p:blipFill>
          <a:blip r:embed="rId4"/>
          <a:stretch>
            <a:fillRect/>
          </a:stretch>
        </p:blipFill>
        <p:spPr>
          <a:xfrm>
            <a:off x="2369128" y="4567028"/>
            <a:ext cx="7713762" cy="1284236"/>
          </a:xfrm>
          <a:prstGeom prst="rect">
            <a:avLst/>
          </a:prstGeom>
        </p:spPr>
      </p:pic>
    </p:spTree>
    <p:extLst>
      <p:ext uri="{BB962C8B-B14F-4D97-AF65-F5344CB8AC3E}">
        <p14:creationId xmlns:p14="http://schemas.microsoft.com/office/powerpoint/2010/main" val="329046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Sledge Hammers</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189185" y="1324140"/>
            <a:ext cx="5202621" cy="3065431"/>
          </a:xfrm>
          <a:prstGeom prst="rect">
            <a:avLst/>
          </a:prstGeom>
        </p:spPr>
      </p:pic>
      <p:pic>
        <p:nvPicPr>
          <p:cNvPr id="5" name="Picture 4"/>
          <p:cNvPicPr>
            <a:picLocks noChangeAspect="1"/>
          </p:cNvPicPr>
          <p:nvPr/>
        </p:nvPicPr>
        <p:blipFill>
          <a:blip r:embed="rId3"/>
          <a:stretch>
            <a:fillRect/>
          </a:stretch>
        </p:blipFill>
        <p:spPr>
          <a:xfrm>
            <a:off x="3626070" y="4389571"/>
            <a:ext cx="5826708" cy="2262414"/>
          </a:xfrm>
          <a:prstGeom prst="rect">
            <a:avLst/>
          </a:prstGeom>
        </p:spPr>
      </p:pic>
      <p:pic>
        <p:nvPicPr>
          <p:cNvPr id="6" name="Picture 5"/>
          <p:cNvPicPr>
            <a:picLocks noChangeAspect="1"/>
          </p:cNvPicPr>
          <p:nvPr/>
        </p:nvPicPr>
        <p:blipFill>
          <a:blip r:embed="rId4"/>
          <a:stretch>
            <a:fillRect/>
          </a:stretch>
        </p:blipFill>
        <p:spPr>
          <a:xfrm>
            <a:off x="6485595" y="1324140"/>
            <a:ext cx="5247599" cy="3077296"/>
          </a:xfrm>
          <a:prstGeom prst="rect">
            <a:avLst/>
          </a:prstGeom>
        </p:spPr>
      </p:pic>
    </p:spTree>
    <p:extLst>
      <p:ext uri="{BB962C8B-B14F-4D97-AF65-F5344CB8AC3E}">
        <p14:creationId xmlns:p14="http://schemas.microsoft.com/office/powerpoint/2010/main" val="36100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Rasp-cut file</a:t>
            </a:r>
            <a:r>
              <a:rPr lang="en-US" sz="7200" b="1" dirty="0" smtClean="0"/>
              <a:t/>
            </a:r>
            <a:br>
              <a:rPr lang="en-US" sz="7200" b="1" dirty="0" smtClean="0"/>
            </a:br>
            <a:endParaRPr lang="en-US" sz="7200" b="1" dirty="0"/>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The teeth are individually cut; they are not connected to each other.</a:t>
            </a:r>
          </a:p>
          <a:p>
            <a:r>
              <a:rPr lang="en-US" sz="3600" b="1" dirty="0" smtClean="0">
                <a:solidFill>
                  <a:schemeClr val="accent6">
                    <a:lumMod val="50000"/>
                  </a:schemeClr>
                </a:solidFill>
              </a:rPr>
              <a:t>They give a very rough surface.</a:t>
            </a:r>
          </a:p>
          <a:p>
            <a:r>
              <a:rPr lang="en-US" sz="3600" b="1" dirty="0" smtClean="0">
                <a:solidFill>
                  <a:schemeClr val="accent6">
                    <a:lumMod val="50000"/>
                  </a:schemeClr>
                </a:solidFill>
              </a:rPr>
              <a:t>Used mostly on aluminum lead, and other soft metals to remove waste materials.</a:t>
            </a:r>
          </a:p>
          <a:p>
            <a:r>
              <a:rPr lang="en-US" sz="3600" b="1" dirty="0" smtClean="0">
                <a:solidFill>
                  <a:schemeClr val="accent6">
                    <a:lumMod val="50000"/>
                  </a:schemeClr>
                </a:solidFill>
              </a:rPr>
              <a:t>Also used on wood.</a:t>
            </a:r>
            <a:endParaRPr lang="en-US" sz="3600" b="1" dirty="0">
              <a:solidFill>
                <a:schemeClr val="accent6">
                  <a:lumMod val="50000"/>
                </a:schemeClr>
              </a:solidFill>
            </a:endParaRPr>
          </a:p>
        </p:txBody>
      </p:sp>
    </p:spTree>
    <p:extLst>
      <p:ext uri="{BB962C8B-B14F-4D97-AF65-F5344CB8AC3E}">
        <p14:creationId xmlns:p14="http://schemas.microsoft.com/office/powerpoint/2010/main" val="396081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Single-cut file</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436915"/>
            <a:ext cx="9372600" cy="5033606"/>
          </a:xfrm>
        </p:spPr>
        <p:txBody>
          <a:bodyPr>
            <a:normAutofit/>
          </a:bodyPr>
          <a:lstStyle/>
          <a:p>
            <a:r>
              <a:rPr lang="en-US" sz="3600" b="1" dirty="0" smtClean="0">
                <a:solidFill>
                  <a:srgbClr val="00B050"/>
                </a:solidFill>
              </a:rPr>
              <a:t>Has a single set of straight-edged teeth running across the file at an angle.</a:t>
            </a:r>
          </a:p>
          <a:p>
            <a:endParaRPr lang="en-US" sz="3600" b="1" dirty="0" smtClean="0">
              <a:solidFill>
                <a:schemeClr val="accent6">
                  <a:lumMod val="50000"/>
                </a:schemeClr>
              </a:solidFill>
            </a:endParaRPr>
          </a:p>
          <a:p>
            <a:r>
              <a:rPr lang="en-US" sz="3600" b="1" dirty="0" smtClean="0">
                <a:solidFill>
                  <a:schemeClr val="accent6">
                    <a:lumMod val="50000"/>
                  </a:schemeClr>
                </a:solidFill>
              </a:rPr>
              <a:t>Used to sharpen edges, such as rotary mower blades.</a:t>
            </a:r>
          </a:p>
          <a:p>
            <a:pPr marL="0" indent="0">
              <a:buNone/>
            </a:pPr>
            <a:endParaRPr lang="en-US" sz="3600" b="1" dirty="0">
              <a:solidFill>
                <a:schemeClr val="accent6">
                  <a:lumMod val="50000"/>
                </a:schemeClr>
              </a:solidFill>
            </a:endParaRPr>
          </a:p>
          <a:p>
            <a:r>
              <a:rPr lang="en-US" sz="3600" b="1" dirty="0" smtClean="0">
                <a:solidFill>
                  <a:srgbClr val="00B050"/>
                </a:solidFill>
              </a:rPr>
              <a:t>After using any file, brush away any filing with a file card</a:t>
            </a:r>
          </a:p>
          <a:p>
            <a:endParaRPr lang="en-US" sz="3600" b="1" dirty="0">
              <a:solidFill>
                <a:schemeClr val="accent6">
                  <a:lumMod val="50000"/>
                </a:schemeClr>
              </a:solidFill>
            </a:endParaRPr>
          </a:p>
          <a:p>
            <a:endParaRPr lang="en-US" sz="3600" b="1" dirty="0">
              <a:solidFill>
                <a:schemeClr val="accent6">
                  <a:lumMod val="50000"/>
                </a:schemeClr>
              </a:solidFill>
            </a:endParaRPr>
          </a:p>
        </p:txBody>
      </p:sp>
    </p:spTree>
    <p:extLst>
      <p:ext uri="{BB962C8B-B14F-4D97-AF65-F5344CB8AC3E}">
        <p14:creationId xmlns:p14="http://schemas.microsoft.com/office/powerpoint/2010/main" val="144792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double-cut file</a:t>
            </a:r>
            <a:r>
              <a:rPr lang="en-US" sz="7200" b="1" dirty="0" smtClean="0"/>
              <a:t/>
            </a:r>
            <a:br>
              <a:rPr lang="en-US" sz="7200" b="1" dirty="0" smtClean="0"/>
            </a:br>
            <a:endParaRPr lang="en-US" sz="7200" b="1" dirty="0"/>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Two sets of teeth crisscross each other.</a:t>
            </a:r>
          </a:p>
          <a:p>
            <a:r>
              <a:rPr lang="en-US" sz="3600" b="1" dirty="0" smtClean="0">
                <a:solidFill>
                  <a:schemeClr val="accent6">
                    <a:lumMod val="50000"/>
                  </a:schemeClr>
                </a:solidFill>
              </a:rPr>
              <a:t>Types are bastard(roughest cut), second cut, and smooth cut.</a:t>
            </a:r>
          </a:p>
          <a:p>
            <a:r>
              <a:rPr lang="en-US" sz="3600" b="1" dirty="0" smtClean="0">
                <a:solidFill>
                  <a:schemeClr val="accent6">
                    <a:lumMod val="50000"/>
                  </a:schemeClr>
                </a:solidFill>
              </a:rPr>
              <a:t>They are used for fast cutting.</a:t>
            </a:r>
            <a:endParaRPr lang="en-US" sz="3600" b="1" dirty="0">
              <a:solidFill>
                <a:schemeClr val="accent6">
                  <a:lumMod val="50000"/>
                </a:schemeClr>
              </a:solidFill>
            </a:endParaRPr>
          </a:p>
        </p:txBody>
      </p:sp>
    </p:spTree>
    <p:extLst>
      <p:ext uri="{BB962C8B-B14F-4D97-AF65-F5344CB8AC3E}">
        <p14:creationId xmlns:p14="http://schemas.microsoft.com/office/powerpoint/2010/main" val="294666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C-clamps</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3643745" y="1398206"/>
            <a:ext cx="5583383" cy="5040844"/>
          </a:xfrm>
          <a:prstGeom prst="rect">
            <a:avLst/>
          </a:prstGeom>
        </p:spPr>
      </p:pic>
    </p:spTree>
    <p:extLst>
      <p:ext uri="{BB962C8B-B14F-4D97-AF65-F5344CB8AC3E}">
        <p14:creationId xmlns:p14="http://schemas.microsoft.com/office/powerpoint/2010/main" val="265826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C-clamps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600439"/>
            <a:ext cx="9372600" cy="4483101"/>
          </a:xfrm>
        </p:spPr>
        <p:txBody>
          <a:bodyPr>
            <a:normAutofit/>
          </a:bodyPr>
          <a:lstStyle/>
          <a:p>
            <a:r>
              <a:rPr lang="en-US" sz="3600" b="1" dirty="0" smtClean="0">
                <a:solidFill>
                  <a:schemeClr val="accent6">
                    <a:lumMod val="50000"/>
                  </a:schemeClr>
                </a:solidFill>
              </a:rPr>
              <a:t>This multipurpose clamp has a C-shaped frame.</a:t>
            </a:r>
          </a:p>
          <a:p>
            <a:r>
              <a:rPr lang="en-US" sz="3600" b="1" dirty="0" smtClean="0">
                <a:solidFill>
                  <a:schemeClr val="accent6">
                    <a:lumMod val="50000"/>
                  </a:schemeClr>
                </a:solidFill>
              </a:rPr>
              <a:t>The clamp has a metal shoe at the end of a screw.</a:t>
            </a:r>
          </a:p>
          <a:p>
            <a:r>
              <a:rPr lang="en-US" sz="3600" b="1" dirty="0" smtClean="0">
                <a:solidFill>
                  <a:schemeClr val="accent6">
                    <a:lumMod val="50000"/>
                  </a:schemeClr>
                </a:solidFill>
              </a:rPr>
              <a:t>Using a T-bar,  you tighten the clamp so that it holds material between the metal jaw of the frame and the shoe.</a:t>
            </a:r>
            <a:endParaRPr lang="en-US" sz="3600" b="1" dirty="0">
              <a:solidFill>
                <a:schemeClr val="accent6">
                  <a:lumMod val="50000"/>
                </a:schemeClr>
              </a:solidFill>
            </a:endParaRPr>
          </a:p>
        </p:txBody>
      </p:sp>
    </p:spTree>
    <p:extLst>
      <p:ext uri="{BB962C8B-B14F-4D97-AF65-F5344CB8AC3E}">
        <p14:creationId xmlns:p14="http://schemas.microsoft.com/office/powerpoint/2010/main" val="91582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Locking C-clamp</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3810000" y="1600439"/>
            <a:ext cx="5723807" cy="3503965"/>
          </a:xfrm>
          <a:prstGeom prst="rect">
            <a:avLst/>
          </a:prstGeom>
        </p:spPr>
      </p:pic>
    </p:spTree>
    <p:extLst>
      <p:ext uri="{BB962C8B-B14F-4D97-AF65-F5344CB8AC3E}">
        <p14:creationId xmlns:p14="http://schemas.microsoft.com/office/powerpoint/2010/main" val="81866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Locking C-clamp</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600439"/>
            <a:ext cx="9372600" cy="4483101"/>
          </a:xfrm>
        </p:spPr>
        <p:txBody>
          <a:bodyPr>
            <a:normAutofit/>
          </a:bodyPr>
          <a:lstStyle/>
          <a:p>
            <a:r>
              <a:rPr lang="en-US" sz="3600" b="1" dirty="0" smtClean="0">
                <a:solidFill>
                  <a:schemeClr val="accent6">
                    <a:lumMod val="50000"/>
                  </a:schemeClr>
                </a:solidFill>
              </a:rPr>
              <a:t>This clamp works like locking pliers.</a:t>
            </a:r>
          </a:p>
          <a:p>
            <a:r>
              <a:rPr lang="en-US" sz="3600" b="1" dirty="0" smtClean="0">
                <a:solidFill>
                  <a:schemeClr val="accent6">
                    <a:lumMod val="50000"/>
                  </a:schemeClr>
                </a:solidFill>
              </a:rPr>
              <a:t>A knob in the handle controls the width and tension of the jaws.</a:t>
            </a:r>
          </a:p>
          <a:p>
            <a:r>
              <a:rPr lang="en-US" sz="3600" b="1" dirty="0" smtClean="0">
                <a:solidFill>
                  <a:schemeClr val="accent6">
                    <a:lumMod val="50000"/>
                  </a:schemeClr>
                </a:solidFill>
              </a:rPr>
              <a:t>You close the handles to lock the clamp and release the clamp by pressing the lever to open the jaws.</a:t>
            </a:r>
            <a:endParaRPr lang="en-US" sz="3600" b="1" dirty="0">
              <a:solidFill>
                <a:schemeClr val="accent6">
                  <a:lumMod val="50000"/>
                </a:schemeClr>
              </a:solidFill>
            </a:endParaRPr>
          </a:p>
        </p:txBody>
      </p:sp>
    </p:spTree>
    <p:extLst>
      <p:ext uri="{BB962C8B-B14F-4D97-AF65-F5344CB8AC3E}">
        <p14:creationId xmlns:p14="http://schemas.microsoft.com/office/powerpoint/2010/main" val="201117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Spring clamp</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3990110" y="1795305"/>
            <a:ext cx="4992976" cy="4402896"/>
          </a:xfrm>
          <a:prstGeom prst="rect">
            <a:avLst/>
          </a:prstGeom>
        </p:spPr>
      </p:pic>
    </p:spTree>
    <p:extLst>
      <p:ext uri="{BB962C8B-B14F-4D97-AF65-F5344CB8AC3E}">
        <p14:creationId xmlns:p14="http://schemas.microsoft.com/office/powerpoint/2010/main" val="336275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Spring clamp</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600439"/>
            <a:ext cx="9372600" cy="4483101"/>
          </a:xfrm>
        </p:spPr>
        <p:txBody>
          <a:bodyPr>
            <a:normAutofit lnSpcReduction="10000"/>
          </a:bodyPr>
          <a:lstStyle/>
          <a:p>
            <a:r>
              <a:rPr lang="en-US" sz="3600" b="1" dirty="0" smtClean="0">
                <a:solidFill>
                  <a:schemeClr val="accent6">
                    <a:lumMod val="50000"/>
                  </a:schemeClr>
                </a:solidFill>
              </a:rPr>
              <a:t>You use your hand to open the spring-operated clamp.</a:t>
            </a:r>
          </a:p>
          <a:p>
            <a:r>
              <a:rPr lang="en-US" sz="3600" b="1" dirty="0" smtClean="0">
                <a:solidFill>
                  <a:schemeClr val="accent6">
                    <a:lumMod val="50000"/>
                  </a:schemeClr>
                </a:solidFill>
              </a:rPr>
              <a:t>When you release the handles, the spring holds the clamp tightly shut, applying even pressure to the material.</a:t>
            </a:r>
          </a:p>
          <a:p>
            <a:r>
              <a:rPr lang="en-US" sz="3600" b="1" dirty="0" smtClean="0">
                <a:solidFill>
                  <a:schemeClr val="accent6">
                    <a:lumMod val="50000"/>
                  </a:schemeClr>
                </a:solidFill>
              </a:rPr>
              <a:t>The jaws are usually made of steel, some with plastic coating to protect the material’s surface against scarring.</a:t>
            </a:r>
            <a:endParaRPr lang="en-US" sz="3600" b="1" dirty="0">
              <a:solidFill>
                <a:schemeClr val="accent6">
                  <a:lumMod val="50000"/>
                </a:schemeClr>
              </a:solidFill>
            </a:endParaRPr>
          </a:p>
        </p:txBody>
      </p:sp>
    </p:spTree>
    <p:extLst>
      <p:ext uri="{BB962C8B-B14F-4D97-AF65-F5344CB8AC3E}">
        <p14:creationId xmlns:p14="http://schemas.microsoft.com/office/powerpoint/2010/main" val="1154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bar clamp</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3628010" y="1420330"/>
            <a:ext cx="5885015" cy="4759186"/>
          </a:xfrm>
          <a:prstGeom prst="rect">
            <a:avLst/>
          </a:prstGeom>
        </p:spPr>
      </p:pic>
    </p:spTree>
    <p:extLst>
      <p:ext uri="{BB962C8B-B14F-4D97-AF65-F5344CB8AC3E}">
        <p14:creationId xmlns:p14="http://schemas.microsoft.com/office/powerpoint/2010/main" val="43643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SledgeHammers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659321"/>
            <a:ext cx="9372600" cy="4773010"/>
          </a:xfrm>
        </p:spPr>
        <p:txBody>
          <a:bodyPr>
            <a:normAutofit fontScale="92500" lnSpcReduction="10000"/>
          </a:bodyPr>
          <a:lstStyle/>
          <a:p>
            <a:r>
              <a:rPr lang="en-US" sz="3600" b="1" dirty="0" smtClean="0">
                <a:solidFill>
                  <a:srgbClr val="00B050"/>
                </a:solidFill>
              </a:rPr>
              <a:t>A sledgehammer is a heavy-duty tool used to drive posts or other large stakes.</a:t>
            </a:r>
          </a:p>
          <a:p>
            <a:r>
              <a:rPr lang="en-US" sz="3600" b="1" dirty="0" smtClean="0">
                <a:solidFill>
                  <a:schemeClr val="accent6">
                    <a:lumMod val="50000"/>
                  </a:schemeClr>
                </a:solidFill>
              </a:rPr>
              <a:t>You can also use it to break up cast iron or concrete.</a:t>
            </a:r>
          </a:p>
          <a:p>
            <a:r>
              <a:rPr lang="en-US" sz="3600" b="1" dirty="0" smtClean="0">
                <a:solidFill>
                  <a:schemeClr val="accent6">
                    <a:lumMod val="50000"/>
                  </a:schemeClr>
                </a:solidFill>
              </a:rPr>
              <a:t>The head of the sledgehammer is made of high-carbon steel and weighs 2 to 20lbs.</a:t>
            </a:r>
          </a:p>
          <a:p>
            <a:r>
              <a:rPr lang="en-US" sz="3600" b="1" dirty="0" smtClean="0">
                <a:solidFill>
                  <a:schemeClr val="accent6">
                    <a:lumMod val="50000"/>
                  </a:schemeClr>
                </a:solidFill>
              </a:rPr>
              <a:t>Sledgehammers can be either long-handled or short-handled, depending on the jobs they are designed for.</a:t>
            </a:r>
            <a:endParaRPr lang="en-US" sz="3600" b="1" dirty="0">
              <a:solidFill>
                <a:schemeClr val="accent6">
                  <a:lumMod val="50000"/>
                </a:schemeClr>
              </a:solidFill>
            </a:endParaRPr>
          </a:p>
        </p:txBody>
      </p:sp>
    </p:spTree>
    <p:extLst>
      <p:ext uri="{BB962C8B-B14F-4D97-AF65-F5344CB8AC3E}">
        <p14:creationId xmlns:p14="http://schemas.microsoft.com/office/powerpoint/2010/main" val="172878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Bar clamp</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600439"/>
            <a:ext cx="9372600" cy="4483101"/>
          </a:xfrm>
        </p:spPr>
        <p:txBody>
          <a:bodyPr>
            <a:normAutofit/>
          </a:bodyPr>
          <a:lstStyle/>
          <a:p>
            <a:r>
              <a:rPr lang="en-US" sz="3600" b="1" dirty="0" smtClean="0">
                <a:solidFill>
                  <a:schemeClr val="accent6">
                    <a:lumMod val="50000"/>
                  </a:schemeClr>
                </a:solidFill>
              </a:rPr>
              <a:t>A rectangular piece of steel or aluminum is the spine of the bar clamp.</a:t>
            </a:r>
          </a:p>
          <a:p>
            <a:r>
              <a:rPr lang="en-US" sz="3600" b="1" dirty="0" smtClean="0">
                <a:solidFill>
                  <a:schemeClr val="accent6">
                    <a:lumMod val="50000"/>
                  </a:schemeClr>
                </a:solidFill>
              </a:rPr>
              <a:t>It has a fixed jaw at one end and a sliding jaw (tail side) with a spring-locking device that moves along the bar.</a:t>
            </a:r>
            <a:endParaRPr lang="en-US" sz="3600" b="1" dirty="0">
              <a:solidFill>
                <a:schemeClr val="accent6">
                  <a:lumMod val="50000"/>
                </a:schemeClr>
              </a:solidFill>
            </a:endParaRPr>
          </a:p>
        </p:txBody>
      </p:sp>
    </p:spTree>
    <p:extLst>
      <p:ext uri="{BB962C8B-B14F-4D97-AF65-F5344CB8AC3E}">
        <p14:creationId xmlns:p14="http://schemas.microsoft.com/office/powerpoint/2010/main" val="374401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Pipe clamps</a:t>
            </a:r>
            <a:r>
              <a:rPr lang="en-US" sz="7200" b="1" dirty="0" smtClean="0"/>
              <a:t/>
            </a:r>
            <a:br>
              <a:rPr lang="en-US" sz="7200" b="1" dirty="0" smtClean="0"/>
            </a:br>
            <a:endParaRPr lang="en-US" sz="7200" b="1" dirty="0"/>
          </a:p>
        </p:txBody>
      </p:sp>
      <p:pic>
        <p:nvPicPr>
          <p:cNvPr id="6" name="Content Placeholder 5"/>
          <p:cNvPicPr>
            <a:picLocks noGrp="1" noChangeAspect="1"/>
          </p:cNvPicPr>
          <p:nvPr>
            <p:ph idx="1"/>
          </p:nvPr>
        </p:nvPicPr>
        <p:blipFill>
          <a:blip r:embed="rId2"/>
          <a:stretch>
            <a:fillRect/>
          </a:stretch>
        </p:blipFill>
        <p:spPr>
          <a:xfrm>
            <a:off x="3879272" y="1231755"/>
            <a:ext cx="5065135" cy="5065135"/>
          </a:xfrm>
          <a:prstGeom prst="rect">
            <a:avLst/>
          </a:prstGeom>
        </p:spPr>
      </p:pic>
    </p:spTree>
    <p:extLst>
      <p:ext uri="{BB962C8B-B14F-4D97-AF65-F5344CB8AC3E}">
        <p14:creationId xmlns:p14="http://schemas.microsoft.com/office/powerpoint/2010/main" val="3939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Pipe clamp</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600439"/>
            <a:ext cx="9372600" cy="4483101"/>
          </a:xfrm>
        </p:spPr>
        <p:txBody>
          <a:bodyPr>
            <a:normAutofit/>
          </a:bodyPr>
          <a:lstStyle/>
          <a:p>
            <a:r>
              <a:rPr lang="en-US" sz="3600" b="1" dirty="0" smtClean="0">
                <a:solidFill>
                  <a:schemeClr val="accent6">
                    <a:lumMod val="50000"/>
                  </a:schemeClr>
                </a:solidFill>
              </a:rPr>
              <a:t>Although this clamp looks like a bar clamp, the spine is actually a length of pipe.</a:t>
            </a:r>
          </a:p>
          <a:p>
            <a:r>
              <a:rPr lang="en-US" sz="3600" b="1" dirty="0" smtClean="0">
                <a:solidFill>
                  <a:schemeClr val="accent6">
                    <a:lumMod val="50000"/>
                  </a:schemeClr>
                </a:solidFill>
              </a:rPr>
              <a:t>It has a fixed jaw and a movable jaw that work the same way as the bar clamp.</a:t>
            </a:r>
          </a:p>
          <a:p>
            <a:r>
              <a:rPr lang="en-US" sz="3600" b="1" dirty="0" smtClean="0">
                <a:solidFill>
                  <a:schemeClr val="accent6">
                    <a:lumMod val="50000"/>
                  </a:schemeClr>
                </a:solidFill>
              </a:rPr>
              <a:t>The movable jaw has a lever mechanism that you squeeze when sliding the movable jaw along the spine.</a:t>
            </a:r>
            <a:endParaRPr lang="en-US" sz="3600" b="1" dirty="0">
              <a:solidFill>
                <a:schemeClr val="accent6">
                  <a:lumMod val="50000"/>
                </a:schemeClr>
              </a:solidFill>
            </a:endParaRPr>
          </a:p>
        </p:txBody>
      </p:sp>
    </p:spTree>
    <p:extLst>
      <p:ext uri="{BB962C8B-B14F-4D97-AF65-F5344CB8AC3E}">
        <p14:creationId xmlns:p14="http://schemas.microsoft.com/office/powerpoint/2010/main" val="319000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Hand- screw clamp</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3792511" y="1495508"/>
            <a:ext cx="4907486" cy="4987282"/>
          </a:xfrm>
          <a:prstGeom prst="rect">
            <a:avLst/>
          </a:prstGeom>
        </p:spPr>
      </p:pic>
    </p:spTree>
    <p:extLst>
      <p:ext uri="{BB962C8B-B14F-4D97-AF65-F5344CB8AC3E}">
        <p14:creationId xmlns:p14="http://schemas.microsoft.com/office/powerpoint/2010/main" val="48377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Hand- screw clamp</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600439"/>
            <a:ext cx="9372600" cy="4483101"/>
          </a:xfrm>
        </p:spPr>
        <p:txBody>
          <a:bodyPr>
            <a:normAutofit/>
          </a:bodyPr>
          <a:lstStyle/>
          <a:p>
            <a:r>
              <a:rPr lang="en-US" sz="3600" b="1" dirty="0" smtClean="0">
                <a:solidFill>
                  <a:schemeClr val="accent6">
                    <a:lumMod val="50000"/>
                  </a:schemeClr>
                </a:solidFill>
              </a:rPr>
              <a:t>This clamp has wooden jaws.</a:t>
            </a:r>
          </a:p>
          <a:p>
            <a:r>
              <a:rPr lang="en-US" sz="3600" b="1" dirty="0" smtClean="0">
                <a:solidFill>
                  <a:schemeClr val="accent6">
                    <a:lumMod val="50000"/>
                  </a:schemeClr>
                </a:solidFill>
              </a:rPr>
              <a:t>It can spread pressure over a wider area than other clamps can.</a:t>
            </a:r>
          </a:p>
          <a:p>
            <a:r>
              <a:rPr lang="en-US" sz="3600" b="1" dirty="0" smtClean="0">
                <a:solidFill>
                  <a:schemeClr val="accent6">
                    <a:lumMod val="50000"/>
                  </a:schemeClr>
                </a:solidFill>
              </a:rPr>
              <a:t>Each jaw works independently.</a:t>
            </a:r>
          </a:p>
          <a:p>
            <a:r>
              <a:rPr lang="en-US" sz="3600" b="1" dirty="0" smtClean="0">
                <a:solidFill>
                  <a:schemeClr val="accent6">
                    <a:lumMod val="50000"/>
                  </a:schemeClr>
                </a:solidFill>
              </a:rPr>
              <a:t>You can angle the jaws toward or away from each other or keep them parallel.</a:t>
            </a:r>
            <a:endParaRPr lang="en-US" sz="3600" b="1" dirty="0">
              <a:solidFill>
                <a:schemeClr val="accent6">
                  <a:lumMod val="50000"/>
                </a:schemeClr>
              </a:solidFill>
            </a:endParaRPr>
          </a:p>
        </p:txBody>
      </p:sp>
    </p:spTree>
    <p:extLst>
      <p:ext uri="{BB962C8B-B14F-4D97-AF65-F5344CB8AC3E}">
        <p14:creationId xmlns:p14="http://schemas.microsoft.com/office/powerpoint/2010/main" val="79621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web clamp</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4272197" y="1349137"/>
            <a:ext cx="5000908" cy="5091504"/>
          </a:xfrm>
          <a:prstGeom prst="rect">
            <a:avLst/>
          </a:prstGeom>
        </p:spPr>
      </p:pic>
    </p:spTree>
    <p:extLst>
      <p:ext uri="{BB962C8B-B14F-4D97-AF65-F5344CB8AC3E}">
        <p14:creationId xmlns:p14="http://schemas.microsoft.com/office/powerpoint/2010/main" val="3769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web clamp</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600439"/>
            <a:ext cx="9372600" cy="4483101"/>
          </a:xfrm>
        </p:spPr>
        <p:txBody>
          <a:bodyPr>
            <a:normAutofit/>
          </a:bodyPr>
          <a:lstStyle/>
          <a:p>
            <a:r>
              <a:rPr lang="en-US" sz="3600" b="1" dirty="0" smtClean="0">
                <a:solidFill>
                  <a:schemeClr val="accent6">
                    <a:lumMod val="50000"/>
                  </a:schemeClr>
                </a:solidFill>
              </a:rPr>
              <a:t>This clamp uses a belt-like canvas or nylon strap or band to apply even pressure around a piece of material.</a:t>
            </a:r>
          </a:p>
          <a:p>
            <a:r>
              <a:rPr lang="en-US" sz="3600" b="1" dirty="0" smtClean="0">
                <a:solidFill>
                  <a:schemeClr val="accent6">
                    <a:lumMod val="50000"/>
                  </a:schemeClr>
                </a:solidFill>
              </a:rPr>
              <a:t>After looping the band around your work, you use the clamp head to secure the band.</a:t>
            </a:r>
          </a:p>
          <a:p>
            <a:r>
              <a:rPr lang="en-US" sz="3600" b="1" dirty="0" smtClean="0">
                <a:solidFill>
                  <a:schemeClr val="accent6">
                    <a:lumMod val="50000"/>
                  </a:schemeClr>
                </a:solidFill>
              </a:rPr>
              <a:t>A quick-release device loosens the band after you are finished.</a:t>
            </a:r>
            <a:endParaRPr lang="en-US" sz="3600" b="1" dirty="0">
              <a:solidFill>
                <a:schemeClr val="accent6">
                  <a:lumMod val="50000"/>
                </a:schemeClr>
              </a:solidFill>
            </a:endParaRPr>
          </a:p>
        </p:txBody>
      </p:sp>
    </p:spTree>
    <p:extLst>
      <p:ext uri="{BB962C8B-B14F-4D97-AF65-F5344CB8AC3E}">
        <p14:creationId xmlns:p14="http://schemas.microsoft.com/office/powerpoint/2010/main" val="101240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Clamps safety and maintenance</a:t>
            </a:r>
            <a:endParaRPr lang="en-US" dirty="0"/>
          </a:p>
        </p:txBody>
      </p:sp>
      <p:sp>
        <p:nvSpPr>
          <p:cNvPr id="3" name="Content Placeholder 2"/>
          <p:cNvSpPr>
            <a:spLocks noGrp="1"/>
          </p:cNvSpPr>
          <p:nvPr>
            <p:ph idx="1"/>
          </p:nvPr>
        </p:nvSpPr>
        <p:spPr/>
        <p:txBody>
          <a:bodyPr>
            <a:normAutofit/>
          </a:bodyPr>
          <a:lstStyle/>
          <a:p>
            <a:r>
              <a:rPr lang="en-US" sz="3600" dirty="0" smtClean="0">
                <a:solidFill>
                  <a:srgbClr val="00B050"/>
                </a:solidFill>
              </a:rPr>
              <a:t>Clean and oil threads</a:t>
            </a:r>
          </a:p>
          <a:p>
            <a:endParaRPr lang="en-US" sz="3600" dirty="0"/>
          </a:p>
          <a:p>
            <a:r>
              <a:rPr lang="en-US" sz="3600" dirty="0" smtClean="0">
                <a:solidFill>
                  <a:srgbClr val="00B050"/>
                </a:solidFill>
              </a:rPr>
              <a:t>Discard clamps with bent frames</a:t>
            </a:r>
          </a:p>
          <a:p>
            <a:endParaRPr lang="en-US" sz="3600" dirty="0"/>
          </a:p>
          <a:p>
            <a:r>
              <a:rPr lang="en-US" sz="3600" dirty="0" smtClean="0">
                <a:solidFill>
                  <a:srgbClr val="00B050"/>
                </a:solidFill>
              </a:rPr>
              <a:t>Don’t use clamp for hoisting(pulling up) work </a:t>
            </a:r>
            <a:r>
              <a:rPr lang="en-US" sz="3600" dirty="0" smtClean="0"/>
              <a:t>.</a:t>
            </a:r>
            <a:endParaRPr lang="en-US" sz="3600" dirty="0"/>
          </a:p>
        </p:txBody>
      </p:sp>
    </p:spTree>
    <p:extLst>
      <p:ext uri="{BB962C8B-B14F-4D97-AF65-F5344CB8AC3E}">
        <p14:creationId xmlns:p14="http://schemas.microsoft.com/office/powerpoint/2010/main" val="182296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Chain falls</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4699111" y="1090534"/>
            <a:ext cx="3742813" cy="5931774"/>
          </a:xfrm>
          <a:prstGeom prst="rect">
            <a:avLst/>
          </a:prstGeom>
        </p:spPr>
      </p:pic>
    </p:spTree>
    <p:extLst>
      <p:ext uri="{BB962C8B-B14F-4D97-AF65-F5344CB8AC3E}">
        <p14:creationId xmlns:p14="http://schemas.microsoft.com/office/powerpoint/2010/main" val="287098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Chain falls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600439"/>
            <a:ext cx="9372600" cy="4483101"/>
          </a:xfrm>
        </p:spPr>
        <p:txBody>
          <a:bodyPr>
            <a:normAutofit lnSpcReduction="10000"/>
          </a:bodyPr>
          <a:lstStyle/>
          <a:p>
            <a:r>
              <a:rPr lang="en-US" sz="3600" b="1" dirty="0" smtClean="0">
                <a:solidFill>
                  <a:schemeClr val="accent6">
                    <a:lumMod val="50000"/>
                  </a:schemeClr>
                </a:solidFill>
              </a:rPr>
              <a:t>The chain fall has an automatic brake that holds the load after it is lifted.</a:t>
            </a:r>
          </a:p>
          <a:p>
            <a:r>
              <a:rPr lang="en-US" sz="3600" b="1" dirty="0" smtClean="0">
                <a:solidFill>
                  <a:schemeClr val="accent6">
                    <a:lumMod val="50000"/>
                  </a:schemeClr>
                </a:solidFill>
              </a:rPr>
              <a:t>As the load is lifted, a screw forces fiber discs together to keep the load from slipping.</a:t>
            </a:r>
          </a:p>
          <a:p>
            <a:r>
              <a:rPr lang="en-US" sz="3600" b="1" dirty="0" smtClean="0">
                <a:solidFill>
                  <a:srgbClr val="00B050"/>
                </a:solidFill>
              </a:rPr>
              <a:t>The brake pressure increases as the loads get heavier. The brake holds the load until the lowering chain is pulled. Do not get lubricant on the clutches.</a:t>
            </a:r>
            <a:endParaRPr lang="en-US" sz="3600" b="1" dirty="0">
              <a:solidFill>
                <a:srgbClr val="00B050"/>
              </a:solidFill>
            </a:endParaRPr>
          </a:p>
        </p:txBody>
      </p:sp>
    </p:spTree>
    <p:extLst>
      <p:ext uri="{BB962C8B-B14F-4D97-AF65-F5344CB8AC3E}">
        <p14:creationId xmlns:p14="http://schemas.microsoft.com/office/powerpoint/2010/main" val="65590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31883"/>
            <a:ext cx="9372600" cy="1295400"/>
          </a:xfrm>
        </p:spPr>
        <p:txBody>
          <a:bodyPr>
            <a:noAutofit/>
          </a:bodyPr>
          <a:lstStyle/>
          <a:p>
            <a:pPr algn="ctr"/>
            <a:r>
              <a:rPr lang="en-US" sz="7200" b="1" dirty="0" smtClean="0">
                <a:solidFill>
                  <a:schemeClr val="accent6">
                    <a:lumMod val="50000"/>
                  </a:schemeClr>
                </a:solidFill>
              </a:rPr>
              <a:t>SledgeHammer safety</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895804"/>
            <a:ext cx="9372600" cy="4773010"/>
          </a:xfrm>
        </p:spPr>
        <p:txBody>
          <a:bodyPr>
            <a:normAutofit/>
          </a:bodyPr>
          <a:lstStyle/>
          <a:p>
            <a:r>
              <a:rPr lang="en-US" sz="3600" b="1" dirty="0" smtClean="0">
                <a:solidFill>
                  <a:schemeClr val="accent6">
                    <a:lumMod val="50000"/>
                  </a:schemeClr>
                </a:solidFill>
              </a:rPr>
              <a:t>Wear eye protection when using a sledge hammer. It is also a good idea to wear gloves.</a:t>
            </a:r>
          </a:p>
          <a:p>
            <a:r>
              <a:rPr lang="en-US" sz="3600" b="1" dirty="0" smtClean="0">
                <a:solidFill>
                  <a:schemeClr val="accent6">
                    <a:lumMod val="50000"/>
                  </a:schemeClr>
                </a:solidFill>
              </a:rPr>
              <a:t>Replace broken or cracked handles before you use the sledgehammer.</a:t>
            </a:r>
          </a:p>
          <a:p>
            <a:r>
              <a:rPr lang="en-US" sz="3600" b="1" dirty="0" smtClean="0">
                <a:solidFill>
                  <a:schemeClr val="accent6">
                    <a:lumMod val="50000"/>
                  </a:schemeClr>
                </a:solidFill>
              </a:rPr>
              <a:t>Make sure the handle is secured firmly at the head.</a:t>
            </a:r>
          </a:p>
          <a:p>
            <a:r>
              <a:rPr lang="en-US" sz="3600" b="1" dirty="0" smtClean="0">
                <a:solidFill>
                  <a:schemeClr val="accent6">
                    <a:lumMod val="50000"/>
                  </a:schemeClr>
                </a:solidFill>
              </a:rPr>
              <a:t>Use the right amount of force for the job.</a:t>
            </a:r>
            <a:endParaRPr lang="en-US" sz="3600" b="1" dirty="0">
              <a:solidFill>
                <a:schemeClr val="accent6">
                  <a:lumMod val="50000"/>
                </a:schemeClr>
              </a:solidFill>
            </a:endParaRPr>
          </a:p>
        </p:txBody>
      </p:sp>
    </p:spTree>
    <p:extLst>
      <p:ext uri="{BB962C8B-B14F-4D97-AF65-F5344CB8AC3E}">
        <p14:creationId xmlns:p14="http://schemas.microsoft.com/office/powerpoint/2010/main" val="398631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Come-</a:t>
            </a:r>
            <a:r>
              <a:rPr lang="en-US" sz="7200" b="1" dirty="0" err="1" smtClean="0">
                <a:solidFill>
                  <a:schemeClr val="accent6">
                    <a:lumMod val="50000"/>
                  </a:schemeClr>
                </a:solidFill>
              </a:rPr>
              <a:t>alongs</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1394086" y="2248139"/>
            <a:ext cx="5405036" cy="3182661"/>
          </a:xfrm>
          <a:prstGeom prst="rect">
            <a:avLst/>
          </a:prstGeom>
        </p:spPr>
      </p:pic>
      <p:pic>
        <p:nvPicPr>
          <p:cNvPr id="5" name="Picture 4"/>
          <p:cNvPicPr>
            <a:picLocks noChangeAspect="1"/>
          </p:cNvPicPr>
          <p:nvPr/>
        </p:nvPicPr>
        <p:blipFill>
          <a:blip r:embed="rId3"/>
          <a:stretch>
            <a:fillRect/>
          </a:stretch>
        </p:blipFill>
        <p:spPr>
          <a:xfrm>
            <a:off x="8439462" y="1262310"/>
            <a:ext cx="2502562" cy="5461940"/>
          </a:xfrm>
          <a:prstGeom prst="rect">
            <a:avLst/>
          </a:prstGeom>
        </p:spPr>
      </p:pic>
    </p:spTree>
    <p:extLst>
      <p:ext uri="{BB962C8B-B14F-4D97-AF65-F5344CB8AC3E}">
        <p14:creationId xmlns:p14="http://schemas.microsoft.com/office/powerpoint/2010/main" val="144349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Come-</a:t>
            </a:r>
            <a:r>
              <a:rPr lang="en-US" sz="7200" b="1" dirty="0" err="1" smtClean="0">
                <a:solidFill>
                  <a:schemeClr val="accent6">
                    <a:lumMod val="50000"/>
                  </a:schemeClr>
                </a:solidFill>
              </a:rPr>
              <a:t>alongs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600439"/>
            <a:ext cx="9372600" cy="4483101"/>
          </a:xfrm>
        </p:spPr>
        <p:txBody>
          <a:bodyPr>
            <a:normAutofit/>
          </a:bodyPr>
          <a:lstStyle/>
          <a:p>
            <a:r>
              <a:rPr lang="en-US" sz="3600" b="1" dirty="0" smtClean="0">
                <a:solidFill>
                  <a:schemeClr val="accent6">
                    <a:lumMod val="50000"/>
                  </a:schemeClr>
                </a:solidFill>
              </a:rPr>
              <a:t>Come-</a:t>
            </a:r>
            <a:r>
              <a:rPr lang="en-US" sz="3600" b="1" dirty="0" err="1" smtClean="0">
                <a:solidFill>
                  <a:schemeClr val="accent6">
                    <a:lumMod val="50000"/>
                  </a:schemeClr>
                </a:solidFill>
              </a:rPr>
              <a:t>alongs</a:t>
            </a:r>
            <a:r>
              <a:rPr lang="en-US" sz="3600" b="1" dirty="0" smtClean="0">
                <a:solidFill>
                  <a:schemeClr val="accent6">
                    <a:lumMod val="50000"/>
                  </a:schemeClr>
                </a:solidFill>
              </a:rPr>
              <a:t>, also called cable pullers, use a ratchet handle to position loads or to move heavy loads horizontally over short distances.</a:t>
            </a:r>
          </a:p>
          <a:p>
            <a:r>
              <a:rPr lang="en-US" sz="3600" b="1" dirty="0" smtClean="0">
                <a:solidFill>
                  <a:schemeClr val="accent6">
                    <a:lumMod val="50000"/>
                  </a:schemeClr>
                </a:solidFill>
              </a:rPr>
              <a:t>They can support loads from 1 to 6 tons.</a:t>
            </a:r>
          </a:p>
          <a:p>
            <a:r>
              <a:rPr lang="en-US" sz="3600" b="1" dirty="0" smtClean="0">
                <a:solidFill>
                  <a:schemeClr val="accent6">
                    <a:lumMod val="50000"/>
                  </a:schemeClr>
                </a:solidFill>
              </a:rPr>
              <a:t>Some come-</a:t>
            </a:r>
            <a:r>
              <a:rPr lang="en-US" sz="3600" b="1" dirty="0" err="1" smtClean="0">
                <a:solidFill>
                  <a:schemeClr val="accent6">
                    <a:lumMod val="50000"/>
                  </a:schemeClr>
                </a:solidFill>
              </a:rPr>
              <a:t>alongs</a:t>
            </a:r>
            <a:r>
              <a:rPr lang="en-US" sz="3600" b="1" dirty="0" smtClean="0">
                <a:solidFill>
                  <a:schemeClr val="accent6">
                    <a:lumMod val="50000"/>
                  </a:schemeClr>
                </a:solidFill>
              </a:rPr>
              <a:t> use a chain for moving their loads; others use wire ropes.</a:t>
            </a:r>
          </a:p>
          <a:p>
            <a:pPr marL="0" indent="0">
              <a:buNone/>
            </a:pPr>
            <a:endParaRPr lang="en-US" sz="3600" b="1" dirty="0" smtClean="0">
              <a:solidFill>
                <a:schemeClr val="accent6">
                  <a:lumMod val="50000"/>
                </a:schemeClr>
              </a:solidFill>
            </a:endParaRPr>
          </a:p>
          <a:p>
            <a:endParaRPr lang="en-US" sz="3600" b="1" dirty="0">
              <a:solidFill>
                <a:schemeClr val="accent6">
                  <a:lumMod val="50000"/>
                </a:schemeClr>
              </a:solidFill>
            </a:endParaRPr>
          </a:p>
          <a:p>
            <a:pPr marL="0" indent="0">
              <a:buNone/>
            </a:pPr>
            <a:endParaRPr lang="en-US" sz="3600" b="1" dirty="0">
              <a:solidFill>
                <a:schemeClr val="accent6">
                  <a:lumMod val="50000"/>
                </a:schemeClr>
              </a:solidFill>
            </a:endParaRPr>
          </a:p>
        </p:txBody>
      </p:sp>
    </p:spTree>
    <p:extLst>
      <p:ext uri="{BB962C8B-B14F-4D97-AF65-F5344CB8AC3E}">
        <p14:creationId xmlns:p14="http://schemas.microsoft.com/office/powerpoint/2010/main" val="273085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Come-</a:t>
            </a:r>
            <a:r>
              <a:rPr lang="en-US" sz="7200" b="1" dirty="0" err="1" smtClean="0">
                <a:solidFill>
                  <a:schemeClr val="accent6">
                    <a:lumMod val="50000"/>
                  </a:schemeClr>
                </a:solidFill>
              </a:rPr>
              <a:t>alongs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203649"/>
            <a:ext cx="9372600" cy="5439747"/>
          </a:xfrm>
        </p:spPr>
        <p:txBody>
          <a:bodyPr>
            <a:normAutofit/>
          </a:bodyPr>
          <a:lstStyle/>
          <a:p>
            <a:r>
              <a:rPr lang="en-US" sz="3600" b="1" dirty="0" smtClean="0">
                <a:solidFill>
                  <a:schemeClr val="accent6">
                    <a:lumMod val="50000"/>
                  </a:schemeClr>
                </a:solidFill>
              </a:rPr>
              <a:t>When using a chain come-along, use the ratchet handle to take up the chain and the ratchet release to allow the chain to be pulled out.</a:t>
            </a:r>
          </a:p>
          <a:p>
            <a:r>
              <a:rPr lang="en-US" sz="3600" b="1" dirty="0" smtClean="0">
                <a:solidFill>
                  <a:schemeClr val="accent6">
                    <a:lumMod val="50000"/>
                  </a:schemeClr>
                </a:solidFill>
              </a:rPr>
              <a:t>You can also use the fast-wind handle to take up or let out slack in the chain without using the ratchet handle.</a:t>
            </a:r>
          </a:p>
          <a:p>
            <a:endParaRPr lang="en-US" sz="3600" b="1" dirty="0">
              <a:solidFill>
                <a:schemeClr val="accent6">
                  <a:lumMod val="50000"/>
                </a:schemeClr>
              </a:solidFill>
            </a:endParaRPr>
          </a:p>
          <a:p>
            <a:r>
              <a:rPr lang="en-US" sz="3600" b="1" dirty="0" smtClean="0">
                <a:solidFill>
                  <a:srgbClr val="00B050"/>
                </a:solidFill>
              </a:rPr>
              <a:t>Do not get lubricant on the clutches</a:t>
            </a:r>
            <a:r>
              <a:rPr lang="en-US" sz="3600" b="1" dirty="0" smtClean="0">
                <a:solidFill>
                  <a:schemeClr val="accent6">
                    <a:lumMod val="50000"/>
                  </a:schemeClr>
                </a:solidFill>
              </a:rPr>
              <a:t>.</a:t>
            </a:r>
          </a:p>
          <a:p>
            <a:endParaRPr lang="en-US" sz="3600" b="1" dirty="0">
              <a:solidFill>
                <a:schemeClr val="accent6">
                  <a:lumMod val="50000"/>
                </a:schemeClr>
              </a:solidFill>
            </a:endParaRPr>
          </a:p>
          <a:p>
            <a:pPr marL="0" indent="0">
              <a:buNone/>
            </a:pPr>
            <a:endParaRPr lang="en-US" sz="3600" b="1" dirty="0">
              <a:solidFill>
                <a:schemeClr val="accent6">
                  <a:lumMod val="50000"/>
                </a:schemeClr>
              </a:solidFill>
            </a:endParaRPr>
          </a:p>
        </p:txBody>
      </p:sp>
    </p:spTree>
    <p:extLst>
      <p:ext uri="{BB962C8B-B14F-4D97-AF65-F5344CB8AC3E}">
        <p14:creationId xmlns:p14="http://schemas.microsoft.com/office/powerpoint/2010/main" val="73487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shovels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600439"/>
            <a:ext cx="9372600" cy="4483101"/>
          </a:xfrm>
        </p:spPr>
        <p:txBody>
          <a:bodyPr>
            <a:normAutofit/>
          </a:bodyPr>
          <a:lstStyle/>
          <a:p>
            <a:endParaRPr lang="en-US" sz="3600" b="1" dirty="0">
              <a:solidFill>
                <a:schemeClr val="accent6">
                  <a:lumMod val="50000"/>
                </a:schemeClr>
              </a:solidFill>
            </a:endParaRPr>
          </a:p>
          <a:p>
            <a:pPr marL="0" indent="0">
              <a:buNone/>
            </a:pPr>
            <a:endParaRPr lang="en-US" sz="3600" b="1"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4363574" y="1218711"/>
            <a:ext cx="4413887" cy="5639289"/>
          </a:xfrm>
          <a:prstGeom prst="rect">
            <a:avLst/>
          </a:prstGeom>
        </p:spPr>
      </p:pic>
    </p:spTree>
    <p:extLst>
      <p:ext uri="{BB962C8B-B14F-4D97-AF65-F5344CB8AC3E}">
        <p14:creationId xmlns:p14="http://schemas.microsoft.com/office/powerpoint/2010/main" val="32205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shovels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600439"/>
            <a:ext cx="9372600" cy="4483101"/>
          </a:xfrm>
        </p:spPr>
        <p:txBody>
          <a:bodyPr>
            <a:normAutofit lnSpcReduction="10000"/>
          </a:bodyPr>
          <a:lstStyle/>
          <a:p>
            <a:r>
              <a:rPr lang="en-US" sz="3600" b="1" dirty="0" smtClean="0">
                <a:solidFill>
                  <a:schemeClr val="accent6">
                    <a:lumMod val="50000"/>
                  </a:schemeClr>
                </a:solidFill>
              </a:rPr>
              <a:t>Shovels are used by many different construction trades.</a:t>
            </a:r>
          </a:p>
          <a:p>
            <a:r>
              <a:rPr lang="en-US" sz="3600" b="1" dirty="0" smtClean="0">
                <a:solidFill>
                  <a:schemeClr val="accent6">
                    <a:lumMod val="50000"/>
                  </a:schemeClr>
                </a:solidFill>
              </a:rPr>
              <a:t>An electrician running underground wiring may dig a trench.</a:t>
            </a:r>
          </a:p>
          <a:p>
            <a:r>
              <a:rPr lang="en-US" sz="3600" b="1" dirty="0" smtClean="0">
                <a:solidFill>
                  <a:schemeClr val="accent6">
                    <a:lumMod val="50000"/>
                  </a:schemeClr>
                </a:solidFill>
              </a:rPr>
              <a:t>A concrete mason may dig footers for a foundation.</a:t>
            </a:r>
          </a:p>
          <a:p>
            <a:r>
              <a:rPr lang="en-US" sz="3600" b="1" dirty="0" smtClean="0">
                <a:solidFill>
                  <a:schemeClr val="accent6">
                    <a:lumMod val="50000"/>
                  </a:schemeClr>
                </a:solidFill>
              </a:rPr>
              <a:t>A carpenter may clear dirt from an area for concrete form building.</a:t>
            </a:r>
            <a:endParaRPr lang="en-US" sz="3600" b="1" dirty="0">
              <a:solidFill>
                <a:schemeClr val="accent6">
                  <a:lumMod val="50000"/>
                </a:schemeClr>
              </a:solidFill>
            </a:endParaRPr>
          </a:p>
          <a:p>
            <a:pPr marL="0" indent="0">
              <a:buNone/>
            </a:pPr>
            <a:endParaRPr lang="en-US" sz="3600" b="1" dirty="0">
              <a:solidFill>
                <a:schemeClr val="accent6">
                  <a:lumMod val="50000"/>
                </a:schemeClr>
              </a:solidFill>
            </a:endParaRPr>
          </a:p>
        </p:txBody>
      </p:sp>
    </p:spTree>
    <p:extLst>
      <p:ext uri="{BB962C8B-B14F-4D97-AF65-F5344CB8AC3E}">
        <p14:creationId xmlns:p14="http://schemas.microsoft.com/office/powerpoint/2010/main" val="258748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shovels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600439"/>
            <a:ext cx="9372600" cy="4483101"/>
          </a:xfrm>
        </p:spPr>
        <p:txBody>
          <a:bodyPr>
            <a:normAutofit/>
          </a:bodyPr>
          <a:lstStyle/>
          <a:p>
            <a:pPr marL="0" indent="0">
              <a:buNone/>
            </a:pPr>
            <a:r>
              <a:rPr lang="en-US" sz="3600" b="1" dirty="0" smtClean="0">
                <a:solidFill>
                  <a:schemeClr val="accent6">
                    <a:lumMod val="50000"/>
                  </a:schemeClr>
                </a:solidFill>
              </a:rPr>
              <a:t>A plumber may dig a ditch to lay pipe.</a:t>
            </a:r>
          </a:p>
          <a:p>
            <a:pPr marL="0" indent="0">
              <a:buNone/>
            </a:pPr>
            <a:r>
              <a:rPr lang="en-US" sz="3600" b="1" dirty="0" smtClean="0">
                <a:solidFill>
                  <a:schemeClr val="accent6">
                    <a:lumMod val="50000"/>
                  </a:schemeClr>
                </a:solidFill>
              </a:rPr>
              <a:t>A welder may use a shovel to clean up scrap metal and slag after the job is finished.</a:t>
            </a:r>
          </a:p>
          <a:p>
            <a:pPr marL="0" indent="0">
              <a:buNone/>
            </a:pPr>
            <a:r>
              <a:rPr lang="en-US" sz="3600" b="1" dirty="0" smtClean="0">
                <a:solidFill>
                  <a:schemeClr val="accent6">
                    <a:lumMod val="50000"/>
                  </a:schemeClr>
                </a:solidFill>
              </a:rPr>
              <a:t>There are three basic shapes of shovel blades: round, square, and spade</a:t>
            </a:r>
          </a:p>
        </p:txBody>
      </p:sp>
    </p:spTree>
    <p:extLst>
      <p:ext uri="{BB962C8B-B14F-4D97-AF65-F5344CB8AC3E}">
        <p14:creationId xmlns:p14="http://schemas.microsoft.com/office/powerpoint/2010/main" val="184857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952739"/>
            <a:ext cx="9372600" cy="1295400"/>
          </a:xfrm>
        </p:spPr>
        <p:txBody>
          <a:bodyPr>
            <a:noAutofit/>
          </a:bodyPr>
          <a:lstStyle/>
          <a:p>
            <a:pPr algn="ctr"/>
            <a:r>
              <a:rPr lang="en-US" sz="7200" b="1" dirty="0" smtClean="0">
                <a:solidFill>
                  <a:schemeClr val="accent6">
                    <a:lumMod val="50000"/>
                  </a:schemeClr>
                </a:solidFill>
              </a:rPr>
              <a:t>shovels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884218" y="1600439"/>
            <a:ext cx="9372600" cy="4483101"/>
          </a:xfrm>
        </p:spPr>
        <p:txBody>
          <a:bodyPr>
            <a:normAutofit/>
          </a:bodyPr>
          <a:lstStyle/>
          <a:p>
            <a:r>
              <a:rPr lang="en-US" sz="3600" b="1" dirty="0" smtClean="0">
                <a:solidFill>
                  <a:srgbClr val="00B050"/>
                </a:solidFill>
              </a:rPr>
              <a:t>Use a round bladed shovel to dig holes or remove large amounts of soil.</a:t>
            </a:r>
          </a:p>
          <a:p>
            <a:r>
              <a:rPr lang="en-US" sz="3600" b="1" dirty="0" smtClean="0">
                <a:solidFill>
                  <a:schemeClr val="accent6">
                    <a:lumMod val="50000"/>
                  </a:schemeClr>
                </a:solidFill>
              </a:rPr>
              <a:t>Use a square bladed shovel to move gravel or clean up construction debris.</a:t>
            </a:r>
          </a:p>
          <a:p>
            <a:r>
              <a:rPr lang="en-US" sz="3600" b="1" dirty="0" smtClean="0">
                <a:solidFill>
                  <a:schemeClr val="accent6">
                    <a:lumMod val="50000"/>
                  </a:schemeClr>
                </a:solidFill>
              </a:rPr>
              <a:t>Use a spade to move large amounts of soil or dig trenches that need smooth, straight sides.</a:t>
            </a:r>
          </a:p>
        </p:txBody>
      </p:sp>
    </p:spTree>
    <p:extLst>
      <p:ext uri="{BB962C8B-B14F-4D97-AF65-F5344CB8AC3E}">
        <p14:creationId xmlns:p14="http://schemas.microsoft.com/office/powerpoint/2010/main" val="251477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305039"/>
            <a:ext cx="9372600" cy="1295400"/>
          </a:xfrm>
        </p:spPr>
        <p:txBody>
          <a:bodyPr>
            <a:noAutofit/>
          </a:bodyPr>
          <a:lstStyle/>
          <a:p>
            <a:pPr algn="ctr"/>
            <a:r>
              <a:rPr lang="en-US" sz="7200" b="1" dirty="0" smtClean="0"/>
              <a:t/>
            </a:r>
            <a:br>
              <a:rPr lang="en-US" sz="7200" b="1" dirty="0" smtClean="0"/>
            </a:br>
            <a:r>
              <a:rPr lang="en-US" sz="7200" b="1" dirty="0" smtClean="0">
                <a:solidFill>
                  <a:schemeClr val="accent6">
                    <a:lumMod val="50000"/>
                  </a:schemeClr>
                </a:solidFill>
              </a:rPr>
              <a:t>picks</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4721902" y="1882255"/>
            <a:ext cx="4400837" cy="3850732"/>
          </a:xfrm>
          <a:prstGeom prst="rect">
            <a:avLst/>
          </a:prstGeom>
        </p:spPr>
      </p:pic>
    </p:spTree>
    <p:extLst>
      <p:ext uri="{BB962C8B-B14F-4D97-AF65-F5344CB8AC3E}">
        <p14:creationId xmlns:p14="http://schemas.microsoft.com/office/powerpoint/2010/main" val="177824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305039"/>
            <a:ext cx="9372600" cy="1295400"/>
          </a:xfrm>
        </p:spPr>
        <p:txBody>
          <a:bodyPr>
            <a:noAutofit/>
          </a:bodyPr>
          <a:lstStyle/>
          <a:p>
            <a:pPr algn="ctr"/>
            <a:r>
              <a:rPr lang="en-US" sz="7200" b="1" dirty="0" smtClean="0"/>
              <a:t/>
            </a:r>
            <a:br>
              <a:rPr lang="en-US" sz="7200" b="1" dirty="0" smtClean="0"/>
            </a:br>
            <a:r>
              <a:rPr lang="en-US" sz="7200" b="1" dirty="0" smtClean="0">
                <a:solidFill>
                  <a:schemeClr val="accent6">
                    <a:lumMod val="50000"/>
                  </a:schemeClr>
                </a:solidFill>
              </a:rPr>
              <a:t>picks</a:t>
            </a:r>
            <a:endParaRPr lang="en-US" sz="7200" b="1" dirty="0">
              <a:solidFill>
                <a:schemeClr val="accent6">
                  <a:lumMod val="50000"/>
                </a:schemeClr>
              </a:solidFill>
            </a:endParaRPr>
          </a:p>
        </p:txBody>
      </p:sp>
      <p:sp>
        <p:nvSpPr>
          <p:cNvPr id="3" name="Content Placeholder 2"/>
          <p:cNvSpPr>
            <a:spLocks noGrp="1"/>
          </p:cNvSpPr>
          <p:nvPr>
            <p:ph idx="1"/>
          </p:nvPr>
        </p:nvSpPr>
        <p:spPr>
          <a:xfrm>
            <a:off x="1884218" y="1600439"/>
            <a:ext cx="9372600" cy="4483101"/>
          </a:xfrm>
        </p:spPr>
        <p:txBody>
          <a:bodyPr>
            <a:normAutofit fontScale="92500"/>
          </a:bodyPr>
          <a:lstStyle/>
          <a:p>
            <a:r>
              <a:rPr lang="en-US" sz="3600" b="1" dirty="0" smtClean="0">
                <a:solidFill>
                  <a:schemeClr val="accent6">
                    <a:lumMod val="50000"/>
                  </a:schemeClr>
                </a:solidFill>
              </a:rPr>
              <a:t>A pick is a swing tool similar to an ax.</a:t>
            </a:r>
          </a:p>
          <a:p>
            <a:r>
              <a:rPr lang="en-US" sz="3600" b="1" dirty="0" smtClean="0">
                <a:solidFill>
                  <a:schemeClr val="accent6">
                    <a:lumMod val="50000"/>
                  </a:schemeClr>
                </a:solidFill>
              </a:rPr>
              <a:t>A pick consists of a wooden handle that is 36 to 45 inches in length, and a forged steel head that can weigh between 2 and 3 pounds.</a:t>
            </a:r>
          </a:p>
          <a:p>
            <a:r>
              <a:rPr lang="en-US" sz="3600" b="1" dirty="0" smtClean="0">
                <a:solidFill>
                  <a:schemeClr val="accent6">
                    <a:lumMod val="50000"/>
                  </a:schemeClr>
                </a:solidFill>
              </a:rPr>
              <a:t>Depending on the size and strength of the pick, it can be used to break hardened or rocky soil, to level out stones and pavers, to chop tree roots and loosen soil, and to break up stones and concrete.</a:t>
            </a:r>
          </a:p>
        </p:txBody>
      </p:sp>
    </p:spTree>
    <p:extLst>
      <p:ext uri="{BB962C8B-B14F-4D97-AF65-F5344CB8AC3E}">
        <p14:creationId xmlns:p14="http://schemas.microsoft.com/office/powerpoint/2010/main" val="223686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t>Picks</a:t>
            </a:r>
            <a:endParaRPr lang="en-US" sz="5400" dirty="0"/>
          </a:p>
        </p:txBody>
      </p:sp>
      <p:sp>
        <p:nvSpPr>
          <p:cNvPr id="3" name="Content Placeholder 2"/>
          <p:cNvSpPr>
            <a:spLocks noGrp="1"/>
          </p:cNvSpPr>
          <p:nvPr>
            <p:ph idx="1"/>
          </p:nvPr>
        </p:nvSpPr>
        <p:spPr/>
        <p:txBody>
          <a:bodyPr>
            <a:normAutofit/>
          </a:bodyPr>
          <a:lstStyle/>
          <a:p>
            <a:r>
              <a:rPr lang="en-US" sz="3200" dirty="0" smtClean="0">
                <a:solidFill>
                  <a:srgbClr val="00B050"/>
                </a:solidFill>
              </a:rPr>
              <a:t>Always check to ensure that the head is fixed firmly to the handle.</a:t>
            </a:r>
          </a:p>
          <a:p>
            <a:endParaRPr lang="en-US" sz="3200" dirty="0"/>
          </a:p>
          <a:p>
            <a:r>
              <a:rPr lang="en-US" sz="3200" dirty="0" smtClean="0">
                <a:solidFill>
                  <a:srgbClr val="00B050"/>
                </a:solidFill>
              </a:rPr>
              <a:t>Be sure to wear appropriate eye protection</a:t>
            </a:r>
          </a:p>
          <a:p>
            <a:endParaRPr lang="en-US" sz="3200" dirty="0"/>
          </a:p>
          <a:p>
            <a:r>
              <a:rPr lang="en-US" sz="3200" dirty="0" smtClean="0"/>
              <a:t>Always use a pick that is of the appropriate length and weight for your size.</a:t>
            </a:r>
            <a:endParaRPr lang="en-US" sz="3200" dirty="0"/>
          </a:p>
        </p:txBody>
      </p:sp>
    </p:spTree>
    <p:extLst>
      <p:ext uri="{BB962C8B-B14F-4D97-AF65-F5344CB8AC3E}">
        <p14:creationId xmlns:p14="http://schemas.microsoft.com/office/powerpoint/2010/main" val="233452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31883"/>
            <a:ext cx="9372600" cy="1295400"/>
          </a:xfrm>
        </p:spPr>
        <p:txBody>
          <a:bodyPr>
            <a:noAutofit/>
          </a:bodyPr>
          <a:lstStyle/>
          <a:p>
            <a:pPr algn="ctr"/>
            <a:r>
              <a:rPr lang="en-US" sz="7200" b="1" dirty="0" smtClean="0">
                <a:solidFill>
                  <a:schemeClr val="accent6">
                    <a:lumMod val="50000"/>
                  </a:schemeClr>
                </a:solidFill>
              </a:rPr>
              <a:t>SledgeHammer safety</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895804"/>
            <a:ext cx="9372600" cy="4773010"/>
          </a:xfrm>
        </p:spPr>
        <p:txBody>
          <a:bodyPr>
            <a:normAutofit/>
          </a:bodyPr>
          <a:lstStyle/>
          <a:p>
            <a:r>
              <a:rPr lang="en-US" sz="3600" b="1" dirty="0" smtClean="0">
                <a:solidFill>
                  <a:schemeClr val="accent6">
                    <a:lumMod val="50000"/>
                  </a:schemeClr>
                </a:solidFill>
              </a:rPr>
              <a:t>Keep your hands away from the object you are driving.</a:t>
            </a:r>
          </a:p>
          <a:p>
            <a:r>
              <a:rPr lang="en-US" sz="3600" b="1" dirty="0" smtClean="0">
                <a:solidFill>
                  <a:schemeClr val="accent6">
                    <a:lumMod val="50000"/>
                  </a:schemeClr>
                </a:solidFill>
              </a:rPr>
              <a:t>Don’t swing until you have checked behind you to make sure you have enough room and no one is behind you.</a:t>
            </a:r>
            <a:endParaRPr lang="en-US" sz="3600" b="1" dirty="0">
              <a:solidFill>
                <a:schemeClr val="accent6">
                  <a:lumMod val="50000"/>
                </a:schemeClr>
              </a:solidFill>
            </a:endParaRPr>
          </a:p>
        </p:txBody>
      </p:sp>
    </p:spTree>
    <p:extLst>
      <p:ext uri="{BB962C8B-B14F-4D97-AF65-F5344CB8AC3E}">
        <p14:creationId xmlns:p14="http://schemas.microsoft.com/office/powerpoint/2010/main" val="157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5856"/>
            <a:ext cx="9372600" cy="1295400"/>
          </a:xfrm>
        </p:spPr>
        <p:txBody>
          <a:bodyPr>
            <a:noAutofit/>
          </a:bodyPr>
          <a:lstStyle/>
          <a:p>
            <a:pPr algn="ctr"/>
            <a:r>
              <a:rPr lang="en-US" sz="7200" b="1" dirty="0" smtClean="0">
                <a:solidFill>
                  <a:schemeClr val="accent6">
                    <a:lumMod val="50000"/>
                  </a:schemeClr>
                </a:solidFill>
              </a:rPr>
              <a:t>Ripping bars</a:t>
            </a:r>
            <a:br>
              <a:rPr lang="en-US" sz="7200" b="1" dirty="0" smtClean="0">
                <a:solidFill>
                  <a:schemeClr val="accent6">
                    <a:lumMod val="50000"/>
                  </a:schemeClr>
                </a:solidFill>
              </a:rPr>
            </a:b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1981200" y="1876098"/>
            <a:ext cx="8359706" cy="3658788"/>
          </a:xfrm>
          <a:prstGeom prst="rect">
            <a:avLst/>
          </a:prstGeom>
        </p:spPr>
      </p:pic>
    </p:spTree>
    <p:extLst>
      <p:ext uri="{BB962C8B-B14F-4D97-AF65-F5344CB8AC3E}">
        <p14:creationId xmlns:p14="http://schemas.microsoft.com/office/powerpoint/2010/main" val="114368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5856"/>
            <a:ext cx="9372600" cy="1295400"/>
          </a:xfrm>
        </p:spPr>
        <p:txBody>
          <a:bodyPr>
            <a:noAutofit/>
          </a:bodyPr>
          <a:lstStyle/>
          <a:p>
            <a:pPr algn="ctr"/>
            <a:r>
              <a:rPr lang="en-US" sz="7200" b="1" dirty="0" smtClean="0">
                <a:solidFill>
                  <a:schemeClr val="accent6">
                    <a:lumMod val="50000"/>
                  </a:schemeClr>
                </a:solidFill>
              </a:rPr>
              <a:t>Ripping bars</a:t>
            </a:r>
            <a:br>
              <a:rPr lang="en-US" sz="7200" b="1" dirty="0" smtClean="0">
                <a:solidFill>
                  <a:schemeClr val="accent6">
                    <a:lumMod val="50000"/>
                  </a:schemeClr>
                </a:solidFill>
              </a:rPr>
            </a:br>
            <a:endParaRPr lang="en-US" sz="7200" b="1" dirty="0">
              <a:solidFill>
                <a:schemeClr val="accent6">
                  <a:lumMod val="50000"/>
                </a:schemeClr>
              </a:solidFill>
            </a:endParaRPr>
          </a:p>
        </p:txBody>
      </p:sp>
      <p:sp>
        <p:nvSpPr>
          <p:cNvPr id="3" name="Content Placeholder 2"/>
          <p:cNvSpPr>
            <a:spLocks noGrp="1"/>
          </p:cNvSpPr>
          <p:nvPr>
            <p:ph idx="1"/>
          </p:nvPr>
        </p:nvSpPr>
        <p:spPr>
          <a:xfrm>
            <a:off x="1981200" y="1895804"/>
            <a:ext cx="9372600" cy="4773010"/>
          </a:xfrm>
        </p:spPr>
        <p:txBody>
          <a:bodyPr>
            <a:normAutofit/>
          </a:bodyPr>
          <a:lstStyle/>
          <a:p>
            <a:r>
              <a:rPr lang="en-US" sz="3600" b="1" dirty="0" smtClean="0">
                <a:solidFill>
                  <a:srgbClr val="00B050"/>
                </a:solidFill>
              </a:rPr>
              <a:t>Also called a pinch, pry or wrecking bar.</a:t>
            </a:r>
          </a:p>
          <a:p>
            <a:r>
              <a:rPr lang="en-US" sz="3600" b="1" dirty="0" smtClean="0">
                <a:solidFill>
                  <a:schemeClr val="accent6">
                    <a:lumMod val="50000"/>
                  </a:schemeClr>
                </a:solidFill>
              </a:rPr>
              <a:t>Can be 12 to 36 inches long.</a:t>
            </a:r>
          </a:p>
          <a:p>
            <a:r>
              <a:rPr lang="en-US" sz="3600" b="1" dirty="0" smtClean="0">
                <a:solidFill>
                  <a:schemeClr val="accent6">
                    <a:lumMod val="50000"/>
                  </a:schemeClr>
                </a:solidFill>
              </a:rPr>
              <a:t>Used for heavy-duty dismantling of woodwork, such as tearing apart building frames or concrete forms.</a:t>
            </a:r>
          </a:p>
          <a:p>
            <a:r>
              <a:rPr lang="en-US" sz="3600" b="1" dirty="0" smtClean="0">
                <a:solidFill>
                  <a:schemeClr val="accent6">
                    <a:lumMod val="50000"/>
                  </a:schemeClr>
                </a:solidFill>
              </a:rPr>
              <a:t>Has an octagonal (eight-sided) shaft and two specialized ends.</a:t>
            </a:r>
            <a:endParaRPr lang="en-US" sz="3600" b="1" dirty="0">
              <a:solidFill>
                <a:schemeClr val="accent6">
                  <a:lumMod val="50000"/>
                </a:schemeClr>
              </a:solidFill>
            </a:endParaRPr>
          </a:p>
        </p:txBody>
      </p:sp>
    </p:spTree>
    <p:extLst>
      <p:ext uri="{BB962C8B-B14F-4D97-AF65-F5344CB8AC3E}">
        <p14:creationId xmlns:p14="http://schemas.microsoft.com/office/powerpoint/2010/main" val="250571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5856"/>
            <a:ext cx="9372600" cy="1295400"/>
          </a:xfrm>
        </p:spPr>
        <p:txBody>
          <a:bodyPr>
            <a:noAutofit/>
          </a:bodyPr>
          <a:lstStyle/>
          <a:p>
            <a:pPr algn="ctr"/>
            <a:r>
              <a:rPr lang="en-US" sz="7200" b="1" dirty="0" smtClean="0">
                <a:solidFill>
                  <a:schemeClr val="accent6">
                    <a:lumMod val="50000"/>
                  </a:schemeClr>
                </a:solidFill>
              </a:rPr>
              <a:t>Ripping bars</a:t>
            </a:r>
            <a:br>
              <a:rPr lang="en-US" sz="7200" b="1" dirty="0" smtClean="0">
                <a:solidFill>
                  <a:schemeClr val="accent6">
                    <a:lumMod val="50000"/>
                  </a:schemeClr>
                </a:solidFill>
              </a:rPr>
            </a:br>
            <a:endParaRPr lang="en-US" sz="7200" b="1" dirty="0">
              <a:solidFill>
                <a:schemeClr val="accent6">
                  <a:lumMod val="50000"/>
                </a:schemeClr>
              </a:solidFill>
            </a:endParaRPr>
          </a:p>
        </p:txBody>
      </p:sp>
      <p:sp>
        <p:nvSpPr>
          <p:cNvPr id="3" name="Content Placeholder 2"/>
          <p:cNvSpPr>
            <a:spLocks noGrp="1"/>
          </p:cNvSpPr>
          <p:nvPr>
            <p:ph idx="1"/>
          </p:nvPr>
        </p:nvSpPr>
        <p:spPr>
          <a:xfrm>
            <a:off x="1981200" y="1895804"/>
            <a:ext cx="9372600" cy="4773010"/>
          </a:xfrm>
        </p:spPr>
        <p:txBody>
          <a:bodyPr>
            <a:normAutofit/>
          </a:bodyPr>
          <a:lstStyle/>
          <a:p>
            <a:r>
              <a:rPr lang="en-US" sz="3600" b="1" dirty="0" smtClean="0">
                <a:solidFill>
                  <a:schemeClr val="accent6">
                    <a:lumMod val="50000"/>
                  </a:schemeClr>
                </a:solidFill>
              </a:rPr>
              <a:t>A deeply curved nail claw at one end is used as a nail puller.</a:t>
            </a:r>
          </a:p>
          <a:p>
            <a:r>
              <a:rPr lang="en-US" sz="3600" b="1" dirty="0" smtClean="0">
                <a:solidFill>
                  <a:schemeClr val="accent6">
                    <a:lumMod val="50000"/>
                  </a:schemeClr>
                </a:solidFill>
              </a:rPr>
              <a:t>An angled, wedge-shaped face at the other end is used as a prying tool to pull apart materials that are nailed together.</a:t>
            </a:r>
          </a:p>
          <a:p>
            <a:r>
              <a:rPr lang="en-US" sz="3600" b="1" dirty="0" smtClean="0">
                <a:solidFill>
                  <a:srgbClr val="00B050"/>
                </a:solidFill>
              </a:rPr>
              <a:t>When using a ripping bar, make sure that you always wear the appropriate PPE and keep balanced footing</a:t>
            </a:r>
            <a:endParaRPr lang="en-US" sz="3600" b="1" dirty="0">
              <a:solidFill>
                <a:srgbClr val="00B050"/>
              </a:solidFill>
            </a:endParaRPr>
          </a:p>
        </p:txBody>
      </p:sp>
    </p:spTree>
    <p:extLst>
      <p:ext uri="{BB962C8B-B14F-4D97-AF65-F5344CB8AC3E}">
        <p14:creationId xmlns:p14="http://schemas.microsoft.com/office/powerpoint/2010/main" val="6763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295400"/>
          </a:xfrm>
        </p:spPr>
        <p:txBody>
          <a:bodyPr>
            <a:noAutofit/>
          </a:bodyPr>
          <a:lstStyle/>
          <a:p>
            <a:pPr algn="ctr"/>
            <a:r>
              <a:rPr lang="en-US" sz="7200" b="1" dirty="0" smtClean="0">
                <a:solidFill>
                  <a:schemeClr val="accent6">
                    <a:lumMod val="50000"/>
                  </a:schemeClr>
                </a:solidFill>
              </a:rPr>
              <a:t>Nail  Pullers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pPr marL="0" indent="0">
              <a:buNone/>
            </a:pPr>
            <a:r>
              <a:rPr lang="en-US" sz="3600" b="1" dirty="0" smtClean="0">
                <a:solidFill>
                  <a:schemeClr val="accent6">
                    <a:lumMod val="50000"/>
                  </a:schemeClr>
                </a:solidFill>
              </a:rPr>
              <a:t>Cat’s paw (also called nail claws and carpenters pincers)</a:t>
            </a:r>
          </a:p>
          <a:p>
            <a:endParaRPr lang="en-US" sz="3600" b="1" dirty="0" smtClean="0">
              <a:solidFill>
                <a:schemeClr val="accent6">
                  <a:lumMod val="50000"/>
                </a:schemeClr>
              </a:solidFill>
            </a:endParaRPr>
          </a:p>
          <a:p>
            <a:pPr marL="0" indent="0">
              <a:buNone/>
            </a:pPr>
            <a:endParaRPr lang="en-US" sz="3600" b="1" dirty="0">
              <a:solidFill>
                <a:schemeClr val="accent6">
                  <a:lumMod val="50000"/>
                </a:schemeClr>
              </a:solidFill>
            </a:endParaRPr>
          </a:p>
        </p:txBody>
      </p:sp>
      <p:pic>
        <p:nvPicPr>
          <p:cNvPr id="7" name="Picture 6"/>
          <p:cNvPicPr>
            <a:picLocks noChangeAspect="1"/>
          </p:cNvPicPr>
          <p:nvPr/>
        </p:nvPicPr>
        <p:blipFill>
          <a:blip r:embed="rId2"/>
          <a:stretch>
            <a:fillRect/>
          </a:stretch>
        </p:blipFill>
        <p:spPr>
          <a:xfrm>
            <a:off x="3646762" y="3147263"/>
            <a:ext cx="7707038" cy="3004284"/>
          </a:xfrm>
          <a:prstGeom prst="rect">
            <a:avLst/>
          </a:prstGeom>
        </p:spPr>
      </p:pic>
    </p:spTree>
    <p:extLst>
      <p:ext uri="{BB962C8B-B14F-4D97-AF65-F5344CB8AC3E}">
        <p14:creationId xmlns:p14="http://schemas.microsoft.com/office/powerpoint/2010/main" val="409144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295400"/>
          </a:xfrm>
        </p:spPr>
        <p:txBody>
          <a:bodyPr>
            <a:noAutofit/>
          </a:bodyPr>
          <a:lstStyle/>
          <a:p>
            <a:pPr algn="ctr"/>
            <a:r>
              <a:rPr lang="en-US" sz="7200" b="1" dirty="0" smtClean="0">
                <a:solidFill>
                  <a:schemeClr val="accent6">
                    <a:lumMod val="50000"/>
                  </a:schemeClr>
                </a:solidFill>
              </a:rPr>
              <a:t>Nail  Pullers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fontScale="92500"/>
          </a:bodyPr>
          <a:lstStyle/>
          <a:p>
            <a:r>
              <a:rPr lang="en-US" sz="3600" b="1" dirty="0" smtClean="0">
                <a:solidFill>
                  <a:schemeClr val="accent6">
                    <a:lumMod val="50000"/>
                  </a:schemeClr>
                </a:solidFill>
              </a:rPr>
              <a:t>The cat’s paw is a straight steel rod with a curved claw at one end.</a:t>
            </a:r>
          </a:p>
          <a:p>
            <a:r>
              <a:rPr lang="en-US" sz="3600" b="1" dirty="0" smtClean="0">
                <a:solidFill>
                  <a:schemeClr val="accent6">
                    <a:lumMod val="50000"/>
                  </a:schemeClr>
                </a:solidFill>
              </a:rPr>
              <a:t>It is used to pull nails that have been driven flush with the surface of the wood or slightly below it.</a:t>
            </a:r>
          </a:p>
          <a:p>
            <a:r>
              <a:rPr lang="en-US" sz="3600" b="1" dirty="0" smtClean="0">
                <a:solidFill>
                  <a:schemeClr val="accent6">
                    <a:lumMod val="50000"/>
                  </a:schemeClr>
                </a:solidFill>
              </a:rPr>
              <a:t>You use the cat’s paw to pull the nails to just above the surface of the wood so they can be pulled completely out with the claw of a hammer or pry bar.</a:t>
            </a:r>
          </a:p>
          <a:p>
            <a:pPr marL="0" indent="0">
              <a:buNone/>
            </a:pPr>
            <a:endParaRPr lang="en-US" sz="3600" b="1" dirty="0">
              <a:solidFill>
                <a:schemeClr val="accent6">
                  <a:lumMod val="50000"/>
                </a:schemeClr>
              </a:solidFill>
            </a:endParaRPr>
          </a:p>
        </p:txBody>
      </p:sp>
    </p:spTree>
    <p:extLst>
      <p:ext uri="{BB962C8B-B14F-4D97-AF65-F5344CB8AC3E}">
        <p14:creationId xmlns:p14="http://schemas.microsoft.com/office/powerpoint/2010/main" val="302072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Hand tool Safety</a:t>
            </a:r>
            <a:r>
              <a:rPr lang="en-US" sz="7200" dirty="0" smtClean="0"/>
              <a:t/>
            </a:r>
            <a:br>
              <a:rPr lang="en-US" sz="7200" dirty="0" smtClean="0"/>
            </a:br>
            <a:endParaRPr lang="en-US" sz="7200" dirty="0"/>
          </a:p>
        </p:txBody>
      </p:sp>
      <p:sp>
        <p:nvSpPr>
          <p:cNvPr id="3" name="Content Placeholder 2"/>
          <p:cNvSpPr>
            <a:spLocks noGrp="1"/>
          </p:cNvSpPr>
          <p:nvPr>
            <p:ph idx="1"/>
          </p:nvPr>
        </p:nvSpPr>
        <p:spPr>
          <a:xfrm>
            <a:off x="1981200" y="1464907"/>
            <a:ext cx="9372600" cy="5103844"/>
          </a:xfrm>
        </p:spPr>
        <p:txBody>
          <a:bodyPr>
            <a:normAutofit lnSpcReduction="10000"/>
          </a:bodyPr>
          <a:lstStyle/>
          <a:p>
            <a:r>
              <a:rPr lang="en-US" sz="3600" b="1" dirty="0" smtClean="0">
                <a:solidFill>
                  <a:schemeClr val="accent6">
                    <a:lumMod val="50000"/>
                  </a:schemeClr>
                </a:solidFill>
              </a:rPr>
              <a:t>Before you use any tool, you should know how it works and some of the possible dangers of using it the wrong way.</a:t>
            </a:r>
          </a:p>
          <a:p>
            <a:r>
              <a:rPr lang="en-US" sz="3600" b="1" dirty="0" smtClean="0">
                <a:solidFill>
                  <a:schemeClr val="accent6">
                    <a:lumMod val="50000"/>
                  </a:schemeClr>
                </a:solidFill>
              </a:rPr>
              <a:t>Always read and understand the procedures and safety tips in the manufacturer’s guide for every tool you use.</a:t>
            </a:r>
          </a:p>
          <a:p>
            <a:r>
              <a:rPr lang="en-US" sz="3600" b="1" dirty="0" smtClean="0">
                <a:solidFill>
                  <a:schemeClr val="accent6">
                    <a:lumMod val="50000"/>
                  </a:schemeClr>
                </a:solidFill>
              </a:rPr>
              <a:t>Make sure every tool you use is in good condition.</a:t>
            </a:r>
          </a:p>
          <a:p>
            <a:r>
              <a:rPr lang="en-US" sz="3600" b="1" dirty="0" smtClean="0">
                <a:solidFill>
                  <a:schemeClr val="accent6">
                    <a:lumMod val="50000"/>
                  </a:schemeClr>
                </a:solidFill>
              </a:rPr>
              <a:t>Never use worn or damaged tools.</a:t>
            </a:r>
            <a:endParaRPr lang="en-US" sz="3600" b="1" dirty="0">
              <a:solidFill>
                <a:schemeClr val="accent6">
                  <a:lumMod val="50000"/>
                </a:schemeClr>
              </a:solidFill>
            </a:endParaRPr>
          </a:p>
          <a:p>
            <a:endParaRPr lang="en-US" sz="3600" b="1" dirty="0">
              <a:solidFill>
                <a:schemeClr val="accent6">
                  <a:lumMod val="50000"/>
                </a:schemeClr>
              </a:solidFill>
            </a:endParaRPr>
          </a:p>
        </p:txBody>
      </p:sp>
    </p:spTree>
    <p:extLst>
      <p:ext uri="{BB962C8B-B14F-4D97-AF65-F5344CB8AC3E}">
        <p14:creationId xmlns:p14="http://schemas.microsoft.com/office/powerpoint/2010/main" val="252333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295400"/>
          </a:xfrm>
        </p:spPr>
        <p:txBody>
          <a:bodyPr>
            <a:noAutofit/>
          </a:bodyPr>
          <a:lstStyle/>
          <a:p>
            <a:pPr algn="ctr"/>
            <a:r>
              <a:rPr lang="en-US" sz="7200" b="1" dirty="0" smtClean="0">
                <a:solidFill>
                  <a:schemeClr val="accent6">
                    <a:lumMod val="50000"/>
                  </a:schemeClr>
                </a:solidFill>
              </a:rPr>
              <a:t>Nail  Pullers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Chisel Bar</a:t>
            </a:r>
          </a:p>
          <a:p>
            <a:pPr marL="0" indent="0">
              <a:buNone/>
            </a:pPr>
            <a:endParaRPr lang="en-US" sz="3600" b="1"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2238703" y="2718631"/>
            <a:ext cx="8229600" cy="3545409"/>
          </a:xfrm>
          <a:prstGeom prst="rect">
            <a:avLst/>
          </a:prstGeom>
        </p:spPr>
      </p:pic>
    </p:spTree>
    <p:extLst>
      <p:ext uri="{BB962C8B-B14F-4D97-AF65-F5344CB8AC3E}">
        <p14:creationId xmlns:p14="http://schemas.microsoft.com/office/powerpoint/2010/main" val="85783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295400"/>
          </a:xfrm>
        </p:spPr>
        <p:txBody>
          <a:bodyPr>
            <a:noAutofit/>
          </a:bodyPr>
          <a:lstStyle/>
          <a:p>
            <a:pPr algn="ctr"/>
            <a:r>
              <a:rPr lang="en-US" sz="7200" b="1" dirty="0" smtClean="0">
                <a:solidFill>
                  <a:schemeClr val="accent6">
                    <a:lumMod val="50000"/>
                  </a:schemeClr>
                </a:solidFill>
              </a:rPr>
              <a:t>Nail  Pullers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The chisel bar has a claw at each end and is ground to a chisel-like bevel (slant) on both ends. </a:t>
            </a:r>
          </a:p>
          <a:p>
            <a:r>
              <a:rPr lang="en-US" sz="3600" b="1" dirty="0" smtClean="0">
                <a:solidFill>
                  <a:schemeClr val="accent6">
                    <a:lumMod val="50000"/>
                  </a:schemeClr>
                </a:solidFill>
              </a:rPr>
              <a:t>You can use it like a claw hammer to pull nails.</a:t>
            </a:r>
          </a:p>
          <a:p>
            <a:r>
              <a:rPr lang="en-US" sz="3600" b="1" dirty="0" smtClean="0">
                <a:solidFill>
                  <a:schemeClr val="accent6">
                    <a:lumMod val="50000"/>
                  </a:schemeClr>
                </a:solidFill>
              </a:rPr>
              <a:t>You can also drive it into wood to split and rip apart the pieces.</a:t>
            </a:r>
          </a:p>
          <a:p>
            <a:pPr marL="0" indent="0">
              <a:buNone/>
            </a:pPr>
            <a:endParaRPr lang="en-US" sz="3600" b="1" dirty="0">
              <a:solidFill>
                <a:schemeClr val="accent6">
                  <a:lumMod val="50000"/>
                </a:schemeClr>
              </a:solidFill>
            </a:endParaRPr>
          </a:p>
        </p:txBody>
      </p:sp>
    </p:spTree>
    <p:extLst>
      <p:ext uri="{BB962C8B-B14F-4D97-AF65-F5344CB8AC3E}">
        <p14:creationId xmlns:p14="http://schemas.microsoft.com/office/powerpoint/2010/main" val="250323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295400"/>
          </a:xfrm>
        </p:spPr>
        <p:txBody>
          <a:bodyPr>
            <a:noAutofit/>
          </a:bodyPr>
          <a:lstStyle/>
          <a:p>
            <a:pPr algn="ctr"/>
            <a:r>
              <a:rPr lang="en-US" sz="7200" b="1" dirty="0" smtClean="0">
                <a:solidFill>
                  <a:schemeClr val="accent6">
                    <a:lumMod val="50000"/>
                  </a:schemeClr>
                </a:solidFill>
              </a:rPr>
              <a:t>Nail  Pullers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Flat bar</a:t>
            </a:r>
          </a:p>
          <a:p>
            <a:endParaRPr lang="en-US" sz="3600" b="1" dirty="0" smtClean="0">
              <a:solidFill>
                <a:schemeClr val="accent6">
                  <a:lumMod val="50000"/>
                </a:schemeClr>
              </a:solidFill>
            </a:endParaRPr>
          </a:p>
          <a:p>
            <a:pPr marL="0" indent="0">
              <a:buNone/>
            </a:pPr>
            <a:endParaRPr lang="en-US" sz="3600" b="1" dirty="0">
              <a:solidFill>
                <a:schemeClr val="accent6">
                  <a:lumMod val="50000"/>
                </a:schemeClr>
              </a:solidFill>
            </a:endParaRPr>
          </a:p>
        </p:txBody>
      </p:sp>
      <p:pic>
        <p:nvPicPr>
          <p:cNvPr id="5" name="Picture 4"/>
          <p:cNvPicPr>
            <a:picLocks noChangeAspect="1"/>
          </p:cNvPicPr>
          <p:nvPr/>
        </p:nvPicPr>
        <p:blipFill>
          <a:blip r:embed="rId2"/>
          <a:stretch>
            <a:fillRect/>
          </a:stretch>
        </p:blipFill>
        <p:spPr>
          <a:xfrm>
            <a:off x="1528751" y="2853559"/>
            <a:ext cx="10201591" cy="3216165"/>
          </a:xfrm>
          <a:prstGeom prst="rect">
            <a:avLst/>
          </a:prstGeom>
        </p:spPr>
      </p:pic>
    </p:spTree>
    <p:extLst>
      <p:ext uri="{BB962C8B-B14F-4D97-AF65-F5344CB8AC3E}">
        <p14:creationId xmlns:p14="http://schemas.microsoft.com/office/powerpoint/2010/main" val="80879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295400"/>
          </a:xfrm>
        </p:spPr>
        <p:txBody>
          <a:bodyPr>
            <a:noAutofit/>
          </a:bodyPr>
          <a:lstStyle/>
          <a:p>
            <a:pPr algn="ctr"/>
            <a:r>
              <a:rPr lang="en-US" sz="7200" b="1" dirty="0" smtClean="0">
                <a:solidFill>
                  <a:schemeClr val="accent6">
                    <a:lumMod val="50000"/>
                  </a:schemeClr>
                </a:solidFill>
              </a:rPr>
              <a:t>Nail  Pullers</a:t>
            </a:r>
            <a:endParaRPr lang="en-US" sz="7200" b="1" dirty="0">
              <a:solidFill>
                <a:schemeClr val="accent6">
                  <a:lumMod val="50000"/>
                </a:schemeClr>
              </a:solidFill>
            </a:endParaRPr>
          </a:p>
        </p:txBody>
      </p:sp>
      <p:sp>
        <p:nvSpPr>
          <p:cNvPr id="3" name="Content Placeholder 2"/>
          <p:cNvSpPr>
            <a:spLocks noGrp="1"/>
          </p:cNvSpPr>
          <p:nvPr>
            <p:ph idx="1"/>
          </p:nvPr>
        </p:nvSpPr>
        <p:spPr>
          <a:xfrm>
            <a:off x="1981200" y="1471449"/>
            <a:ext cx="9372600" cy="4999071"/>
          </a:xfrm>
        </p:spPr>
        <p:txBody>
          <a:bodyPr>
            <a:normAutofit/>
          </a:bodyPr>
          <a:lstStyle/>
          <a:p>
            <a:r>
              <a:rPr lang="en-US" sz="3600" b="1" dirty="0" smtClean="0">
                <a:solidFill>
                  <a:schemeClr val="accent6">
                    <a:lumMod val="50000"/>
                  </a:schemeClr>
                </a:solidFill>
              </a:rPr>
              <a:t>The flat bar has a nail slot at the end to pull nails out from tightly enclosed areas.</a:t>
            </a:r>
          </a:p>
          <a:p>
            <a:r>
              <a:rPr lang="en-US" sz="3600" b="1" dirty="0" smtClean="0">
                <a:solidFill>
                  <a:schemeClr val="accent6">
                    <a:lumMod val="50000"/>
                  </a:schemeClr>
                </a:solidFill>
              </a:rPr>
              <a:t>It can also be used as a small pry bar.</a:t>
            </a:r>
          </a:p>
          <a:p>
            <a:r>
              <a:rPr lang="en-US" sz="3600" b="1" dirty="0" smtClean="0">
                <a:solidFill>
                  <a:schemeClr val="accent6">
                    <a:lumMod val="50000"/>
                  </a:schemeClr>
                </a:solidFill>
              </a:rPr>
              <a:t>The flat bar is usually 2 inches wide and 15 inches long.</a:t>
            </a:r>
          </a:p>
          <a:p>
            <a:r>
              <a:rPr lang="en-US" sz="3600" b="1" dirty="0" smtClean="0">
                <a:solidFill>
                  <a:srgbClr val="00B050"/>
                </a:solidFill>
              </a:rPr>
              <a:t>To prevent injury when pulling a nail, be sure the material holding the nail is braced securely before you pull.</a:t>
            </a:r>
          </a:p>
          <a:p>
            <a:pPr marL="0" indent="0">
              <a:buNone/>
            </a:pPr>
            <a:endParaRPr lang="en-US" sz="3600" b="1" dirty="0">
              <a:solidFill>
                <a:schemeClr val="accent6">
                  <a:lumMod val="50000"/>
                </a:schemeClr>
              </a:solidFill>
            </a:endParaRPr>
          </a:p>
        </p:txBody>
      </p:sp>
    </p:spTree>
    <p:extLst>
      <p:ext uri="{BB962C8B-B14F-4D97-AF65-F5344CB8AC3E}">
        <p14:creationId xmlns:p14="http://schemas.microsoft.com/office/powerpoint/2010/main" val="47144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295400"/>
          </a:xfrm>
        </p:spPr>
        <p:txBody>
          <a:bodyPr>
            <a:noAutofit/>
          </a:bodyPr>
          <a:lstStyle/>
          <a:p>
            <a:pPr algn="ctr"/>
            <a:r>
              <a:rPr lang="en-US" sz="7200" b="1" dirty="0" smtClean="0">
                <a:solidFill>
                  <a:schemeClr val="accent6">
                    <a:lumMod val="50000"/>
                  </a:schemeClr>
                </a:solidFill>
              </a:rPr>
              <a:t>Chisels</a:t>
            </a:r>
            <a:endParaRPr lang="en-US" sz="7200" b="1" dirty="0">
              <a:solidFill>
                <a:schemeClr val="accent6">
                  <a:lumMod val="50000"/>
                </a:schemeClr>
              </a:solidFill>
            </a:endParaRPr>
          </a:p>
        </p:txBody>
      </p:sp>
      <p:sp>
        <p:nvSpPr>
          <p:cNvPr id="3" name="Content Placeholder 2"/>
          <p:cNvSpPr>
            <a:spLocks noGrp="1"/>
          </p:cNvSpPr>
          <p:nvPr>
            <p:ph idx="1"/>
          </p:nvPr>
        </p:nvSpPr>
        <p:spPr>
          <a:xfrm>
            <a:off x="1245476" y="1987419"/>
            <a:ext cx="11114690" cy="4483101"/>
          </a:xfrm>
        </p:spPr>
        <p:txBody>
          <a:bodyPr>
            <a:normAutofit/>
          </a:bodyPr>
          <a:lstStyle/>
          <a:p>
            <a:r>
              <a:rPr lang="en-US" sz="3600" b="1" dirty="0" smtClean="0">
                <a:solidFill>
                  <a:schemeClr val="accent6">
                    <a:lumMod val="50000"/>
                  </a:schemeClr>
                </a:solidFill>
              </a:rPr>
              <a:t>You will learn about two kinds of chisels in this section.</a:t>
            </a:r>
            <a:endParaRPr lang="en-US" sz="3600" b="1"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2812831" y="2669481"/>
            <a:ext cx="3854669" cy="3801039"/>
          </a:xfrm>
          <a:prstGeom prst="rect">
            <a:avLst/>
          </a:prstGeom>
        </p:spPr>
      </p:pic>
      <p:pic>
        <p:nvPicPr>
          <p:cNvPr id="5" name="Picture 4"/>
          <p:cNvPicPr>
            <a:picLocks noChangeAspect="1"/>
          </p:cNvPicPr>
          <p:nvPr/>
        </p:nvPicPr>
        <p:blipFill>
          <a:blip r:embed="rId3"/>
          <a:stretch>
            <a:fillRect/>
          </a:stretch>
        </p:blipFill>
        <p:spPr>
          <a:xfrm>
            <a:off x="6554449" y="3021488"/>
            <a:ext cx="5637551" cy="2414962"/>
          </a:xfrm>
          <a:prstGeom prst="rect">
            <a:avLst/>
          </a:prstGeom>
        </p:spPr>
      </p:pic>
    </p:spTree>
    <p:extLst>
      <p:ext uri="{BB962C8B-B14F-4D97-AF65-F5344CB8AC3E}">
        <p14:creationId xmlns:p14="http://schemas.microsoft.com/office/powerpoint/2010/main" val="370587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295400"/>
          </a:xfrm>
        </p:spPr>
        <p:txBody>
          <a:bodyPr>
            <a:noAutofit/>
          </a:bodyPr>
          <a:lstStyle/>
          <a:p>
            <a:pPr algn="ctr"/>
            <a:r>
              <a:rPr lang="en-US" sz="7200" b="1" dirty="0" smtClean="0">
                <a:solidFill>
                  <a:schemeClr val="accent6">
                    <a:lumMod val="50000"/>
                  </a:schemeClr>
                </a:solidFill>
              </a:rPr>
              <a:t>Chisels</a:t>
            </a:r>
            <a:endParaRPr lang="en-US" sz="7200" b="1" dirty="0">
              <a:solidFill>
                <a:schemeClr val="accent6">
                  <a:lumMod val="50000"/>
                </a:schemeClr>
              </a:solidFill>
            </a:endParaRPr>
          </a:p>
        </p:txBody>
      </p:sp>
      <p:sp>
        <p:nvSpPr>
          <p:cNvPr id="3" name="Content Placeholder 2"/>
          <p:cNvSpPr>
            <a:spLocks noGrp="1"/>
          </p:cNvSpPr>
          <p:nvPr>
            <p:ph idx="1"/>
          </p:nvPr>
        </p:nvSpPr>
        <p:spPr>
          <a:xfrm>
            <a:off x="1245476" y="1987419"/>
            <a:ext cx="9948041" cy="4483101"/>
          </a:xfrm>
        </p:spPr>
        <p:txBody>
          <a:bodyPr>
            <a:normAutofit lnSpcReduction="10000"/>
          </a:bodyPr>
          <a:lstStyle/>
          <a:p>
            <a:r>
              <a:rPr lang="en-US" sz="3600" b="1" dirty="0">
                <a:solidFill>
                  <a:srgbClr val="00B050"/>
                </a:solidFill>
              </a:rPr>
              <a:t>Chisels are used to cut and shape wood, stone, or metal</a:t>
            </a:r>
            <a:r>
              <a:rPr lang="en-US" sz="3600" b="1" dirty="0" smtClean="0">
                <a:solidFill>
                  <a:srgbClr val="00B050"/>
                </a:solidFill>
              </a:rPr>
              <a:t>.</a:t>
            </a:r>
          </a:p>
          <a:p>
            <a:r>
              <a:rPr lang="en-US" sz="3600" b="1" dirty="0" smtClean="0">
                <a:solidFill>
                  <a:srgbClr val="00B050"/>
                </a:solidFill>
              </a:rPr>
              <a:t>A chisel is a metal tool with a sharpened, beveled (sloped) edge.</a:t>
            </a:r>
          </a:p>
          <a:p>
            <a:r>
              <a:rPr lang="en-US" sz="3600" b="1" dirty="0" smtClean="0">
                <a:solidFill>
                  <a:srgbClr val="00B050"/>
                </a:solidFill>
              </a:rPr>
              <a:t>Both types are made from steel that is heat-treated to make it harder.</a:t>
            </a:r>
          </a:p>
          <a:p>
            <a:r>
              <a:rPr lang="en-US" sz="3600" b="1" dirty="0" smtClean="0">
                <a:solidFill>
                  <a:srgbClr val="00B050"/>
                </a:solidFill>
              </a:rPr>
              <a:t>Can cut any material that is softer than the steel of the chisel.</a:t>
            </a:r>
            <a:endParaRPr lang="en-US" sz="3600" b="1" dirty="0">
              <a:solidFill>
                <a:srgbClr val="00B050"/>
              </a:solidFill>
            </a:endParaRPr>
          </a:p>
        </p:txBody>
      </p:sp>
    </p:spTree>
    <p:extLst>
      <p:ext uri="{BB962C8B-B14F-4D97-AF65-F5344CB8AC3E}">
        <p14:creationId xmlns:p14="http://schemas.microsoft.com/office/powerpoint/2010/main" val="12309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t>Chisels</a:t>
            </a:r>
            <a:endParaRPr lang="en-US" sz="6000" dirty="0"/>
          </a:p>
        </p:txBody>
      </p:sp>
      <p:sp>
        <p:nvSpPr>
          <p:cNvPr id="3" name="Content Placeholder 2"/>
          <p:cNvSpPr>
            <a:spLocks noGrp="1"/>
          </p:cNvSpPr>
          <p:nvPr>
            <p:ph idx="1"/>
          </p:nvPr>
        </p:nvSpPr>
        <p:spPr/>
        <p:txBody>
          <a:bodyPr>
            <a:normAutofit/>
          </a:bodyPr>
          <a:lstStyle/>
          <a:p>
            <a:r>
              <a:rPr lang="en-US" sz="3200" dirty="0" smtClean="0"/>
              <a:t>Always wear safety goggles</a:t>
            </a:r>
          </a:p>
          <a:p>
            <a:endParaRPr lang="en-US" sz="3200" dirty="0"/>
          </a:p>
          <a:p>
            <a:r>
              <a:rPr lang="en-US" sz="3200" dirty="0" smtClean="0">
                <a:solidFill>
                  <a:srgbClr val="00B050"/>
                </a:solidFill>
              </a:rPr>
              <a:t>Don’t use a chisel head or hammer that has become mushroomed or flattened.</a:t>
            </a:r>
          </a:p>
          <a:p>
            <a:endParaRPr lang="en-US" sz="3200" dirty="0"/>
          </a:p>
          <a:p>
            <a:r>
              <a:rPr lang="en-US" sz="3200" dirty="0" smtClean="0"/>
              <a:t>Sharpen the cutting edge of a chisel on an oil-stone to produce a keen edge.</a:t>
            </a:r>
            <a:endParaRPr lang="en-US" sz="3200" dirty="0"/>
          </a:p>
        </p:txBody>
      </p:sp>
    </p:spTree>
    <p:extLst>
      <p:ext uri="{BB962C8B-B14F-4D97-AF65-F5344CB8AC3E}">
        <p14:creationId xmlns:p14="http://schemas.microsoft.com/office/powerpoint/2010/main" val="4552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295400"/>
          </a:xfrm>
        </p:spPr>
        <p:txBody>
          <a:bodyPr>
            <a:noAutofit/>
          </a:bodyPr>
          <a:lstStyle/>
          <a:p>
            <a:pPr algn="ctr"/>
            <a:r>
              <a:rPr lang="en-US" sz="7200" b="1" dirty="0" smtClean="0">
                <a:solidFill>
                  <a:schemeClr val="accent6">
                    <a:lumMod val="50000"/>
                  </a:schemeClr>
                </a:solidFill>
              </a:rPr>
              <a:t>Punches</a:t>
            </a:r>
            <a:endParaRPr lang="en-US" sz="7200" b="1" dirty="0">
              <a:solidFill>
                <a:schemeClr val="accent6">
                  <a:lumMod val="50000"/>
                </a:schemeClr>
              </a:solidFill>
            </a:endParaRPr>
          </a:p>
        </p:txBody>
      </p:sp>
      <p:sp>
        <p:nvSpPr>
          <p:cNvPr id="3" name="Content Placeholder 2"/>
          <p:cNvSpPr>
            <a:spLocks noGrp="1"/>
          </p:cNvSpPr>
          <p:nvPr>
            <p:ph idx="1"/>
          </p:nvPr>
        </p:nvSpPr>
        <p:spPr>
          <a:xfrm>
            <a:off x="1245476" y="1782467"/>
            <a:ext cx="9948041" cy="4483101"/>
          </a:xfrm>
        </p:spPr>
        <p:txBody>
          <a:bodyPr>
            <a:normAutofit/>
          </a:bodyPr>
          <a:lstStyle/>
          <a:p>
            <a:r>
              <a:rPr lang="en-US" sz="3600" b="1" dirty="0" smtClean="0">
                <a:solidFill>
                  <a:schemeClr val="accent6">
                    <a:lumMod val="50000"/>
                  </a:schemeClr>
                </a:solidFill>
              </a:rPr>
              <a:t>A punch used the impact of a hammer to indent metal before you drill a hole, to drive pins, and to align holes in two parts that are mates.</a:t>
            </a:r>
          </a:p>
          <a:p>
            <a:r>
              <a:rPr lang="en-US" sz="3600" b="1" dirty="0" smtClean="0">
                <a:solidFill>
                  <a:schemeClr val="accent6">
                    <a:lumMod val="50000"/>
                  </a:schemeClr>
                </a:solidFill>
              </a:rPr>
              <a:t>Punches are made of hardened and tempered steel, and come in various sizes.</a:t>
            </a:r>
            <a:endParaRPr lang="en-US" sz="3600" b="1" dirty="0">
              <a:solidFill>
                <a:schemeClr val="accent6">
                  <a:lumMod val="50000"/>
                </a:schemeClr>
              </a:solidFill>
            </a:endParaRPr>
          </a:p>
        </p:txBody>
      </p:sp>
    </p:spTree>
    <p:extLst>
      <p:ext uri="{BB962C8B-B14F-4D97-AF65-F5344CB8AC3E}">
        <p14:creationId xmlns:p14="http://schemas.microsoft.com/office/powerpoint/2010/main" val="400250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295400"/>
          </a:xfrm>
        </p:spPr>
        <p:txBody>
          <a:bodyPr>
            <a:noAutofit/>
          </a:bodyPr>
          <a:lstStyle/>
          <a:p>
            <a:pPr algn="ctr"/>
            <a:r>
              <a:rPr lang="en-US" sz="7200" b="1" dirty="0" smtClean="0">
                <a:solidFill>
                  <a:schemeClr val="accent6">
                    <a:lumMod val="50000"/>
                  </a:schemeClr>
                </a:solidFill>
              </a:rPr>
              <a:t>Punches</a:t>
            </a:r>
            <a:endParaRPr lang="en-US" sz="7200" b="1" dirty="0">
              <a:solidFill>
                <a:schemeClr val="accent6">
                  <a:lumMod val="50000"/>
                </a:schemeClr>
              </a:solidFill>
            </a:endParaRPr>
          </a:p>
        </p:txBody>
      </p:sp>
      <p:sp>
        <p:nvSpPr>
          <p:cNvPr id="3" name="Content Placeholder 2"/>
          <p:cNvSpPr>
            <a:spLocks noGrp="1"/>
          </p:cNvSpPr>
          <p:nvPr>
            <p:ph idx="1"/>
          </p:nvPr>
        </p:nvSpPr>
        <p:spPr>
          <a:xfrm>
            <a:off x="1245476" y="1782467"/>
            <a:ext cx="9948041" cy="4483101"/>
          </a:xfrm>
        </p:spPr>
        <p:txBody>
          <a:bodyPr>
            <a:normAutofit/>
          </a:bodyPr>
          <a:lstStyle/>
          <a:p>
            <a:r>
              <a:rPr lang="en-US" sz="3600" b="1" dirty="0" smtClean="0">
                <a:solidFill>
                  <a:schemeClr val="accent6">
                    <a:lumMod val="50000"/>
                  </a:schemeClr>
                </a:solidFill>
              </a:rPr>
              <a:t>The center and prick punches are used to make small locating points for drilling holes.</a:t>
            </a:r>
          </a:p>
          <a:p>
            <a:r>
              <a:rPr lang="en-US" sz="3600" b="1" dirty="0" smtClean="0">
                <a:solidFill>
                  <a:schemeClr val="accent6">
                    <a:lumMod val="50000"/>
                  </a:schemeClr>
                </a:solidFill>
              </a:rPr>
              <a:t>The straight punch is used to punch holes in thin sheets of metal.</a:t>
            </a:r>
            <a:endParaRPr lang="en-US" sz="3600" b="1" dirty="0">
              <a:solidFill>
                <a:schemeClr val="accent6">
                  <a:lumMod val="50000"/>
                </a:schemeClr>
              </a:solidFill>
            </a:endParaRPr>
          </a:p>
        </p:txBody>
      </p:sp>
    </p:spTree>
    <p:extLst>
      <p:ext uri="{BB962C8B-B14F-4D97-AF65-F5344CB8AC3E}">
        <p14:creationId xmlns:p14="http://schemas.microsoft.com/office/powerpoint/2010/main" val="13653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295400"/>
          </a:xfrm>
        </p:spPr>
        <p:txBody>
          <a:bodyPr>
            <a:noAutofit/>
          </a:bodyPr>
          <a:lstStyle/>
          <a:p>
            <a:pPr algn="ctr"/>
            <a:r>
              <a:rPr lang="en-US" sz="7200" b="1" dirty="0" smtClean="0">
                <a:solidFill>
                  <a:schemeClr val="accent6">
                    <a:lumMod val="50000"/>
                  </a:schemeClr>
                </a:solidFill>
              </a:rPr>
              <a:t>Punches</a:t>
            </a:r>
            <a:endParaRPr lang="en-US" sz="7200" b="1" dirty="0">
              <a:solidFill>
                <a:schemeClr val="accent6">
                  <a:lumMod val="50000"/>
                </a:schemeClr>
              </a:solidFill>
            </a:endParaRPr>
          </a:p>
        </p:txBody>
      </p:sp>
      <p:sp>
        <p:nvSpPr>
          <p:cNvPr id="3" name="Content Placeholder 2"/>
          <p:cNvSpPr>
            <a:spLocks noGrp="1"/>
          </p:cNvSpPr>
          <p:nvPr>
            <p:ph idx="1"/>
          </p:nvPr>
        </p:nvSpPr>
        <p:spPr>
          <a:xfrm>
            <a:off x="1245476" y="1782467"/>
            <a:ext cx="9948041" cy="4483101"/>
          </a:xfrm>
        </p:spPr>
        <p:txBody>
          <a:bodyPr>
            <a:normAutofit/>
          </a:bodyPr>
          <a:lstStyle/>
          <a:p>
            <a:r>
              <a:rPr lang="en-US" sz="3600" b="1" dirty="0" smtClean="0">
                <a:solidFill>
                  <a:schemeClr val="accent6">
                    <a:lumMod val="50000"/>
                  </a:schemeClr>
                </a:solidFill>
              </a:rPr>
              <a:t>Three common types of punches are the center punch, the prick punch and the straight punch.</a:t>
            </a:r>
            <a:endParaRPr lang="en-US" sz="3600" b="1"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3657388" y="2947374"/>
            <a:ext cx="4877223" cy="963251"/>
          </a:xfrm>
          <a:prstGeom prst="rect">
            <a:avLst/>
          </a:prstGeom>
        </p:spPr>
      </p:pic>
      <p:pic>
        <p:nvPicPr>
          <p:cNvPr id="5" name="Picture 4"/>
          <p:cNvPicPr>
            <a:picLocks noChangeAspect="1"/>
          </p:cNvPicPr>
          <p:nvPr/>
        </p:nvPicPr>
        <p:blipFill>
          <a:blip r:embed="rId3"/>
          <a:stretch>
            <a:fillRect/>
          </a:stretch>
        </p:blipFill>
        <p:spPr>
          <a:xfrm>
            <a:off x="3504974" y="3910625"/>
            <a:ext cx="5182049" cy="1054699"/>
          </a:xfrm>
          <a:prstGeom prst="rect">
            <a:avLst/>
          </a:prstGeom>
        </p:spPr>
      </p:pic>
      <p:pic>
        <p:nvPicPr>
          <p:cNvPr id="6" name="Picture 5"/>
          <p:cNvPicPr>
            <a:picLocks noChangeAspect="1"/>
          </p:cNvPicPr>
          <p:nvPr/>
        </p:nvPicPr>
        <p:blipFill>
          <a:blip r:embed="rId4"/>
          <a:stretch>
            <a:fillRect/>
          </a:stretch>
        </p:blipFill>
        <p:spPr>
          <a:xfrm>
            <a:off x="3276353" y="5263460"/>
            <a:ext cx="5639289" cy="914479"/>
          </a:xfrm>
          <a:prstGeom prst="rect">
            <a:avLst/>
          </a:prstGeom>
        </p:spPr>
      </p:pic>
      <p:sp>
        <p:nvSpPr>
          <p:cNvPr id="7" name="TextBox 6"/>
          <p:cNvSpPr txBox="1"/>
          <p:nvPr/>
        </p:nvSpPr>
        <p:spPr>
          <a:xfrm>
            <a:off x="8687023" y="4162097"/>
            <a:ext cx="2301543" cy="369332"/>
          </a:xfrm>
          <a:prstGeom prst="rect">
            <a:avLst/>
          </a:prstGeom>
          <a:noFill/>
        </p:spPr>
        <p:txBody>
          <a:bodyPr wrap="square" rtlCol="0">
            <a:spAutoFit/>
          </a:bodyPr>
          <a:lstStyle/>
          <a:p>
            <a:r>
              <a:rPr lang="en-US" b="1" dirty="0" smtClean="0"/>
              <a:t>Prick Punch</a:t>
            </a:r>
            <a:endParaRPr lang="en-US" b="1" dirty="0"/>
          </a:p>
        </p:txBody>
      </p:sp>
      <p:sp>
        <p:nvSpPr>
          <p:cNvPr id="8" name="TextBox 7"/>
          <p:cNvSpPr txBox="1"/>
          <p:nvPr/>
        </p:nvSpPr>
        <p:spPr>
          <a:xfrm>
            <a:off x="8915642" y="5263460"/>
            <a:ext cx="1631489" cy="369332"/>
          </a:xfrm>
          <a:prstGeom prst="rect">
            <a:avLst/>
          </a:prstGeom>
          <a:noFill/>
        </p:spPr>
        <p:txBody>
          <a:bodyPr wrap="square" rtlCol="0">
            <a:spAutoFit/>
          </a:bodyPr>
          <a:lstStyle/>
          <a:p>
            <a:r>
              <a:rPr lang="en-US" b="1" dirty="0" smtClean="0"/>
              <a:t>Tapered Punch</a:t>
            </a:r>
            <a:endParaRPr lang="en-US" b="1" dirty="0"/>
          </a:p>
        </p:txBody>
      </p:sp>
    </p:spTree>
    <p:extLst>
      <p:ext uri="{BB962C8B-B14F-4D97-AF65-F5344CB8AC3E}">
        <p14:creationId xmlns:p14="http://schemas.microsoft.com/office/powerpoint/2010/main" val="260518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Hammers</a:t>
            </a:r>
            <a:r>
              <a:rPr lang="en-US" sz="7200" b="1" dirty="0" smtClean="0"/>
              <a:t/>
            </a:r>
            <a:br>
              <a:rPr lang="en-US" sz="7200" b="1" dirty="0" smtClean="0"/>
            </a:br>
            <a:endParaRPr lang="en-US" sz="7200" b="1" dirty="0"/>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Hammers are made in different sizes and weights for specific types of work.</a:t>
            </a:r>
          </a:p>
          <a:p>
            <a:r>
              <a:rPr lang="en-US" sz="3600" b="1" dirty="0" smtClean="0">
                <a:solidFill>
                  <a:schemeClr val="accent6">
                    <a:lumMod val="50000"/>
                  </a:schemeClr>
                </a:solidFill>
              </a:rPr>
              <a:t>The safest hammers are those with heads made of alloy and drop-forged steel.</a:t>
            </a:r>
          </a:p>
          <a:p>
            <a:r>
              <a:rPr lang="en-US" sz="3600" b="1" dirty="0" smtClean="0">
                <a:solidFill>
                  <a:schemeClr val="accent6">
                    <a:lumMod val="50000"/>
                  </a:schemeClr>
                </a:solidFill>
              </a:rPr>
              <a:t>Two of the most common hammers are the claw hammer and the ball peen hammer.</a:t>
            </a:r>
            <a:endParaRPr lang="en-US" sz="3600" b="1" dirty="0">
              <a:solidFill>
                <a:schemeClr val="accent6">
                  <a:lumMod val="50000"/>
                </a:schemeClr>
              </a:solidFill>
            </a:endParaRPr>
          </a:p>
        </p:txBody>
      </p:sp>
    </p:spTree>
    <p:extLst>
      <p:ext uri="{BB962C8B-B14F-4D97-AF65-F5344CB8AC3E}">
        <p14:creationId xmlns:p14="http://schemas.microsoft.com/office/powerpoint/2010/main" val="237386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295400"/>
          </a:xfrm>
        </p:spPr>
        <p:txBody>
          <a:bodyPr>
            <a:noAutofit/>
          </a:bodyPr>
          <a:lstStyle/>
          <a:p>
            <a:pPr algn="ctr"/>
            <a:r>
              <a:rPr lang="en-US" sz="7200" b="1" dirty="0" smtClean="0">
                <a:solidFill>
                  <a:schemeClr val="accent6">
                    <a:lumMod val="50000"/>
                  </a:schemeClr>
                </a:solidFill>
              </a:rPr>
              <a:t>Screwdrivers</a:t>
            </a:r>
            <a:endParaRPr lang="en-US" sz="7200" b="1" dirty="0">
              <a:solidFill>
                <a:schemeClr val="accent6">
                  <a:lumMod val="50000"/>
                </a:schemeClr>
              </a:solidFill>
            </a:endParaRPr>
          </a:p>
        </p:txBody>
      </p:sp>
      <p:sp>
        <p:nvSpPr>
          <p:cNvPr id="3" name="Content Placeholder 2"/>
          <p:cNvSpPr>
            <a:spLocks noGrp="1"/>
          </p:cNvSpPr>
          <p:nvPr>
            <p:ph idx="1"/>
          </p:nvPr>
        </p:nvSpPr>
        <p:spPr>
          <a:xfrm>
            <a:off x="1245476" y="1471449"/>
            <a:ext cx="10108324" cy="4794119"/>
          </a:xfrm>
        </p:spPr>
        <p:txBody>
          <a:bodyPr>
            <a:normAutofit lnSpcReduction="10000"/>
          </a:bodyPr>
          <a:lstStyle/>
          <a:p>
            <a:r>
              <a:rPr lang="en-US" sz="3600" b="1" dirty="0" smtClean="0">
                <a:solidFill>
                  <a:schemeClr val="accent6">
                    <a:lumMod val="50000"/>
                  </a:schemeClr>
                </a:solidFill>
              </a:rPr>
              <a:t>A screwdriver is used to tighten or remove screws.</a:t>
            </a:r>
          </a:p>
          <a:p>
            <a:r>
              <a:rPr lang="en-US" sz="3600" b="1" dirty="0" smtClean="0">
                <a:solidFill>
                  <a:schemeClr val="accent6">
                    <a:lumMod val="50000"/>
                  </a:schemeClr>
                </a:solidFill>
              </a:rPr>
              <a:t>They are identified by the type of screw they fit.</a:t>
            </a:r>
          </a:p>
          <a:p>
            <a:r>
              <a:rPr lang="en-US" sz="3600" b="1" dirty="0" smtClean="0">
                <a:solidFill>
                  <a:schemeClr val="accent6">
                    <a:lumMod val="50000"/>
                  </a:schemeClr>
                </a:solidFill>
              </a:rPr>
              <a:t>The most common screwdrivers are slotted (flat head) and Phillips head screwdrivers.</a:t>
            </a:r>
          </a:p>
          <a:p>
            <a:r>
              <a:rPr lang="en-US" sz="3600" b="1" dirty="0" smtClean="0">
                <a:solidFill>
                  <a:schemeClr val="accent6">
                    <a:lumMod val="50000"/>
                  </a:schemeClr>
                </a:solidFill>
              </a:rPr>
              <a:t>You may also use more specialized screwdrivers such as a </a:t>
            </a:r>
            <a:r>
              <a:rPr lang="en-US" sz="3600" b="1" dirty="0" err="1" smtClean="0">
                <a:solidFill>
                  <a:schemeClr val="accent6">
                    <a:lumMod val="50000"/>
                  </a:schemeClr>
                </a:solidFill>
              </a:rPr>
              <a:t>clutchdrive</a:t>
            </a:r>
            <a:r>
              <a:rPr lang="en-US" sz="3600" b="1" dirty="0" smtClean="0">
                <a:solidFill>
                  <a:schemeClr val="accent6">
                    <a:lumMod val="50000"/>
                  </a:schemeClr>
                </a:solidFill>
              </a:rPr>
              <a:t>, </a:t>
            </a:r>
            <a:r>
              <a:rPr lang="en-US" sz="3600" b="1" dirty="0" err="1" smtClean="0">
                <a:solidFill>
                  <a:schemeClr val="accent6">
                    <a:lumMod val="50000"/>
                  </a:schemeClr>
                </a:solidFill>
              </a:rPr>
              <a:t>Torx</a:t>
            </a:r>
            <a:r>
              <a:rPr lang="en-US" sz="3600" b="1" dirty="0" smtClean="0">
                <a:solidFill>
                  <a:schemeClr val="accent6">
                    <a:lumMod val="50000"/>
                  </a:schemeClr>
                </a:solidFill>
              </a:rPr>
              <a:t>®, </a:t>
            </a:r>
            <a:r>
              <a:rPr lang="en-US" sz="3600" b="1" dirty="0" err="1" smtClean="0">
                <a:solidFill>
                  <a:schemeClr val="accent6">
                    <a:lumMod val="50000"/>
                  </a:schemeClr>
                </a:solidFill>
              </a:rPr>
              <a:t>Robertson®,and</a:t>
            </a:r>
            <a:r>
              <a:rPr lang="en-US" sz="3600" b="1" dirty="0" smtClean="0">
                <a:solidFill>
                  <a:schemeClr val="accent6">
                    <a:lumMod val="50000"/>
                  </a:schemeClr>
                </a:solidFill>
              </a:rPr>
              <a:t> Allen head. (hex)</a:t>
            </a:r>
          </a:p>
          <a:p>
            <a:r>
              <a:rPr lang="en-US" sz="3600" b="1" dirty="0" smtClean="0">
                <a:solidFill>
                  <a:srgbClr val="00B050"/>
                </a:solidFill>
              </a:rPr>
              <a:t>Don’t use screwdrivers near live wires</a:t>
            </a:r>
          </a:p>
          <a:p>
            <a:endParaRPr lang="en-US" sz="3600" b="1" dirty="0">
              <a:solidFill>
                <a:schemeClr val="accent6">
                  <a:lumMod val="50000"/>
                </a:schemeClr>
              </a:solidFill>
            </a:endParaRPr>
          </a:p>
        </p:txBody>
      </p:sp>
    </p:spTree>
    <p:extLst>
      <p:ext uri="{BB962C8B-B14F-4D97-AF65-F5344CB8AC3E}">
        <p14:creationId xmlns:p14="http://schemas.microsoft.com/office/powerpoint/2010/main" val="260576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295400"/>
          </a:xfrm>
        </p:spPr>
        <p:txBody>
          <a:bodyPr>
            <a:noAutofit/>
          </a:bodyPr>
          <a:lstStyle/>
          <a:p>
            <a:pPr algn="ctr"/>
            <a:r>
              <a:rPr lang="en-US" sz="7200" b="1" dirty="0" smtClean="0">
                <a:solidFill>
                  <a:schemeClr val="accent6">
                    <a:lumMod val="50000"/>
                  </a:schemeClr>
                </a:solidFill>
              </a:rPr>
              <a:t>Screwdrivers</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3958936" y="1278985"/>
            <a:ext cx="5417127" cy="5333092"/>
          </a:xfrm>
          <a:prstGeom prst="rect">
            <a:avLst/>
          </a:prstGeom>
        </p:spPr>
      </p:pic>
    </p:spTree>
    <p:extLst>
      <p:ext uri="{BB962C8B-B14F-4D97-AF65-F5344CB8AC3E}">
        <p14:creationId xmlns:p14="http://schemas.microsoft.com/office/powerpoint/2010/main" val="96964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811370"/>
          </a:xfrm>
        </p:spPr>
        <p:txBody>
          <a:bodyPr>
            <a:noAutofit/>
          </a:bodyPr>
          <a:lstStyle/>
          <a:p>
            <a:pPr algn="ctr"/>
            <a:r>
              <a:rPr lang="en-US" sz="7200" b="1" dirty="0" smtClean="0">
                <a:solidFill>
                  <a:schemeClr val="accent6">
                    <a:lumMod val="50000"/>
                  </a:schemeClr>
                </a:solidFill>
              </a:rPr>
              <a:t>Pliers and Wire Cutters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lnSpcReduction="10000"/>
          </a:bodyPr>
          <a:lstStyle/>
          <a:p>
            <a:r>
              <a:rPr lang="en-US" sz="3600" b="1" dirty="0" smtClean="0">
                <a:solidFill>
                  <a:schemeClr val="accent6">
                    <a:lumMod val="50000"/>
                  </a:schemeClr>
                </a:solidFill>
              </a:rPr>
              <a:t>Pliers are a special type of adjustable wrench.</a:t>
            </a:r>
          </a:p>
          <a:p>
            <a:r>
              <a:rPr lang="en-US" sz="3600" b="1" dirty="0" smtClean="0">
                <a:solidFill>
                  <a:schemeClr val="accent6">
                    <a:lumMod val="50000"/>
                  </a:schemeClr>
                </a:solidFill>
              </a:rPr>
              <a:t>They are scissor-shaped tools with jaws. The jaws usually have teeth to help grip objects.</a:t>
            </a:r>
          </a:p>
          <a:p>
            <a:r>
              <a:rPr lang="en-US" sz="3600" b="1" dirty="0" smtClean="0">
                <a:solidFill>
                  <a:schemeClr val="accent6">
                    <a:lumMod val="50000"/>
                  </a:schemeClr>
                </a:solidFill>
              </a:rPr>
              <a:t>You will generally use pliers to hold, cut, and bend wire and soft metals.</a:t>
            </a:r>
          </a:p>
          <a:p>
            <a:r>
              <a:rPr lang="en-US" sz="3600" b="1" dirty="0" smtClean="0">
                <a:solidFill>
                  <a:schemeClr val="accent6">
                    <a:lumMod val="50000"/>
                  </a:schemeClr>
                </a:solidFill>
              </a:rPr>
              <a:t>Do not use pliers on nuts or bolt heads. They will round off the edges of the head and wrenches will no longer fit properly.</a:t>
            </a:r>
            <a:endParaRPr lang="en-US" sz="3600" b="1" dirty="0">
              <a:solidFill>
                <a:schemeClr val="accent6">
                  <a:lumMod val="50000"/>
                </a:schemeClr>
              </a:solidFill>
            </a:endParaRPr>
          </a:p>
        </p:txBody>
      </p:sp>
    </p:spTree>
    <p:extLst>
      <p:ext uri="{BB962C8B-B14F-4D97-AF65-F5344CB8AC3E}">
        <p14:creationId xmlns:p14="http://schemas.microsoft.com/office/powerpoint/2010/main" val="260474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811370"/>
          </a:xfrm>
        </p:spPr>
        <p:txBody>
          <a:bodyPr>
            <a:noAutofit/>
          </a:bodyPr>
          <a:lstStyle/>
          <a:p>
            <a:pPr algn="ctr"/>
            <a:r>
              <a:rPr lang="en-US" sz="7200" b="1" dirty="0" smtClean="0">
                <a:solidFill>
                  <a:schemeClr val="accent6">
                    <a:lumMod val="50000"/>
                  </a:schemeClr>
                </a:solidFill>
              </a:rPr>
              <a:t>Pliers and Wire Cutters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High quality pliers are made of hardened steel</a:t>
            </a:r>
          </a:p>
          <a:p>
            <a:r>
              <a:rPr lang="en-US" sz="3600" b="1" dirty="0" smtClean="0">
                <a:solidFill>
                  <a:schemeClr val="accent6">
                    <a:lumMod val="50000"/>
                  </a:schemeClr>
                </a:solidFill>
              </a:rPr>
              <a:t>Pliers come in many different head styles, depending on their use.</a:t>
            </a:r>
          </a:p>
          <a:p>
            <a:r>
              <a:rPr lang="en-US" sz="3600" b="1" dirty="0" smtClean="0">
                <a:solidFill>
                  <a:schemeClr val="accent6">
                    <a:lumMod val="50000"/>
                  </a:schemeClr>
                </a:solidFill>
              </a:rPr>
              <a:t>They following types of pliers are the most commonly used:</a:t>
            </a:r>
            <a:endParaRPr lang="en-US" sz="3600" b="1" dirty="0">
              <a:solidFill>
                <a:schemeClr val="accent6">
                  <a:lumMod val="50000"/>
                </a:schemeClr>
              </a:solidFill>
            </a:endParaRPr>
          </a:p>
        </p:txBody>
      </p:sp>
    </p:spTree>
    <p:extLst>
      <p:ext uri="{BB962C8B-B14F-4D97-AF65-F5344CB8AC3E}">
        <p14:creationId xmlns:p14="http://schemas.microsoft.com/office/powerpoint/2010/main" val="276831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811370"/>
          </a:xfrm>
        </p:spPr>
        <p:txBody>
          <a:bodyPr>
            <a:noAutofit/>
          </a:bodyPr>
          <a:lstStyle/>
          <a:p>
            <a:pPr algn="ctr"/>
            <a:r>
              <a:rPr lang="en-US" sz="7200" b="1" dirty="0" smtClean="0">
                <a:solidFill>
                  <a:schemeClr val="accent6">
                    <a:lumMod val="50000"/>
                  </a:schemeClr>
                </a:solidFill>
              </a:rPr>
              <a:t>Pliers and Wire Cutters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Slip-joint (combination) pliers</a:t>
            </a:r>
            <a:endParaRPr lang="en-US" sz="3600" b="1"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2646218" y="2593443"/>
            <a:ext cx="6518704" cy="3762224"/>
          </a:xfrm>
          <a:prstGeom prst="rect">
            <a:avLst/>
          </a:prstGeom>
        </p:spPr>
      </p:pic>
    </p:spTree>
    <p:extLst>
      <p:ext uri="{BB962C8B-B14F-4D97-AF65-F5344CB8AC3E}">
        <p14:creationId xmlns:p14="http://schemas.microsoft.com/office/powerpoint/2010/main" val="2843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811370"/>
          </a:xfrm>
        </p:spPr>
        <p:txBody>
          <a:bodyPr>
            <a:noAutofit/>
          </a:bodyPr>
          <a:lstStyle/>
          <a:p>
            <a:pPr algn="ctr"/>
            <a:r>
              <a:rPr lang="en-US" sz="7200" b="1" dirty="0" smtClean="0">
                <a:solidFill>
                  <a:schemeClr val="accent6">
                    <a:lumMod val="50000"/>
                  </a:schemeClr>
                </a:solidFill>
              </a:rPr>
              <a:t>Pliers and Wire Cutters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You use slip-joint pliers to hold and bend wire and to grip and hold objects during assembly operations.</a:t>
            </a:r>
          </a:p>
          <a:p>
            <a:r>
              <a:rPr lang="en-US" sz="3600" b="1" dirty="0" smtClean="0">
                <a:solidFill>
                  <a:schemeClr val="accent6">
                    <a:lumMod val="50000"/>
                  </a:schemeClr>
                </a:solidFill>
              </a:rPr>
              <a:t>They have adjustable jaws.</a:t>
            </a:r>
          </a:p>
          <a:p>
            <a:r>
              <a:rPr lang="en-US" sz="3600" b="1" dirty="0" smtClean="0">
                <a:solidFill>
                  <a:schemeClr val="accent6">
                    <a:lumMod val="50000"/>
                  </a:schemeClr>
                </a:solidFill>
              </a:rPr>
              <a:t>There are two jaw settings: one for small materials and one for larger materials.</a:t>
            </a:r>
            <a:endParaRPr lang="en-US" sz="3600" b="1" dirty="0">
              <a:solidFill>
                <a:schemeClr val="accent6">
                  <a:lumMod val="50000"/>
                </a:schemeClr>
              </a:solidFill>
            </a:endParaRPr>
          </a:p>
        </p:txBody>
      </p:sp>
    </p:spTree>
    <p:extLst>
      <p:ext uri="{BB962C8B-B14F-4D97-AF65-F5344CB8AC3E}">
        <p14:creationId xmlns:p14="http://schemas.microsoft.com/office/powerpoint/2010/main" val="190565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811370"/>
          </a:xfrm>
        </p:spPr>
        <p:txBody>
          <a:bodyPr>
            <a:noAutofit/>
          </a:bodyPr>
          <a:lstStyle/>
          <a:p>
            <a:pPr algn="ctr"/>
            <a:r>
              <a:rPr lang="en-US" sz="7200" b="1" dirty="0" smtClean="0">
                <a:solidFill>
                  <a:schemeClr val="accent6">
                    <a:lumMod val="50000"/>
                  </a:schemeClr>
                </a:solidFill>
              </a:rPr>
              <a:t>Pliers and Wire Cutters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Long-nose (needle-nose) pliers</a:t>
            </a:r>
            <a:endParaRPr lang="en-US" sz="3600" b="1" dirty="0">
              <a:solidFill>
                <a:schemeClr val="accent6">
                  <a:lumMod val="50000"/>
                </a:schemeClr>
              </a:solidFill>
            </a:endParaRPr>
          </a:p>
        </p:txBody>
      </p:sp>
      <p:pic>
        <p:nvPicPr>
          <p:cNvPr id="5" name="Picture 4"/>
          <p:cNvPicPr>
            <a:picLocks noChangeAspect="1"/>
          </p:cNvPicPr>
          <p:nvPr/>
        </p:nvPicPr>
        <p:blipFill>
          <a:blip r:embed="rId2"/>
          <a:stretch>
            <a:fillRect/>
          </a:stretch>
        </p:blipFill>
        <p:spPr>
          <a:xfrm>
            <a:off x="2715491" y="2667213"/>
            <a:ext cx="7237203" cy="3927998"/>
          </a:xfrm>
          <a:prstGeom prst="rect">
            <a:avLst/>
          </a:prstGeom>
        </p:spPr>
      </p:pic>
    </p:spTree>
    <p:extLst>
      <p:ext uri="{BB962C8B-B14F-4D97-AF65-F5344CB8AC3E}">
        <p14:creationId xmlns:p14="http://schemas.microsoft.com/office/powerpoint/2010/main" val="349414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811370"/>
          </a:xfrm>
        </p:spPr>
        <p:txBody>
          <a:bodyPr>
            <a:noAutofit/>
          </a:bodyPr>
          <a:lstStyle/>
          <a:p>
            <a:pPr algn="ctr"/>
            <a:r>
              <a:rPr lang="en-US" sz="7200" b="1" dirty="0" smtClean="0">
                <a:solidFill>
                  <a:schemeClr val="accent6">
                    <a:lumMod val="50000"/>
                  </a:schemeClr>
                </a:solidFill>
              </a:rPr>
              <a:t>Pliers and Wire Cutters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t>Long-nose pliers are used to get into tight places where other pliers won’t reach, or to grip parts that are too small to hold with your fingers.</a:t>
            </a:r>
            <a:endParaRPr lang="en-US" sz="3600" b="1" dirty="0"/>
          </a:p>
        </p:txBody>
      </p:sp>
    </p:spTree>
    <p:extLst>
      <p:ext uri="{BB962C8B-B14F-4D97-AF65-F5344CB8AC3E}">
        <p14:creationId xmlns:p14="http://schemas.microsoft.com/office/powerpoint/2010/main" val="98357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811370"/>
          </a:xfrm>
        </p:spPr>
        <p:txBody>
          <a:bodyPr>
            <a:noAutofit/>
          </a:bodyPr>
          <a:lstStyle/>
          <a:p>
            <a:pPr algn="ctr"/>
            <a:r>
              <a:rPr lang="en-US" sz="7200" b="1" dirty="0" smtClean="0">
                <a:solidFill>
                  <a:schemeClr val="accent6">
                    <a:lumMod val="50000"/>
                  </a:schemeClr>
                </a:solidFill>
              </a:rPr>
              <a:t>Pliers and Wire Cutters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Lineman pliers (side cutters)</a:t>
            </a:r>
          </a:p>
          <a:p>
            <a:endParaRPr lang="en-US" sz="3600" b="1" dirty="0"/>
          </a:p>
        </p:txBody>
      </p:sp>
      <p:pic>
        <p:nvPicPr>
          <p:cNvPr id="4" name="Picture 3"/>
          <p:cNvPicPr>
            <a:picLocks noChangeAspect="1"/>
          </p:cNvPicPr>
          <p:nvPr/>
        </p:nvPicPr>
        <p:blipFill>
          <a:blip r:embed="rId2"/>
          <a:stretch>
            <a:fillRect/>
          </a:stretch>
        </p:blipFill>
        <p:spPr>
          <a:xfrm>
            <a:off x="2563091" y="2818747"/>
            <a:ext cx="7637397" cy="3551389"/>
          </a:xfrm>
          <a:prstGeom prst="rect">
            <a:avLst/>
          </a:prstGeom>
        </p:spPr>
      </p:pic>
    </p:spTree>
    <p:extLst>
      <p:ext uri="{BB962C8B-B14F-4D97-AF65-F5344CB8AC3E}">
        <p14:creationId xmlns:p14="http://schemas.microsoft.com/office/powerpoint/2010/main" val="323517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811370"/>
          </a:xfrm>
        </p:spPr>
        <p:txBody>
          <a:bodyPr>
            <a:noAutofit/>
          </a:bodyPr>
          <a:lstStyle/>
          <a:p>
            <a:pPr algn="ctr"/>
            <a:r>
              <a:rPr lang="en-US" sz="7200" b="1" dirty="0" smtClean="0">
                <a:solidFill>
                  <a:schemeClr val="accent6">
                    <a:lumMod val="50000"/>
                  </a:schemeClr>
                </a:solidFill>
              </a:rPr>
              <a:t>Pliers and Wire Cutters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Lineman pliers have wider jaws than slip-joint pliers do.</a:t>
            </a:r>
          </a:p>
          <a:p>
            <a:r>
              <a:rPr lang="en-US" sz="3600" b="1" dirty="0" smtClean="0">
                <a:solidFill>
                  <a:schemeClr val="accent6">
                    <a:lumMod val="50000"/>
                  </a:schemeClr>
                </a:solidFill>
              </a:rPr>
              <a:t>You use them to cut heavy or large-gauge wire, and to hold work.</a:t>
            </a:r>
          </a:p>
          <a:p>
            <a:r>
              <a:rPr lang="en-US" sz="3600" b="1" dirty="0" smtClean="0">
                <a:solidFill>
                  <a:schemeClr val="accent6">
                    <a:lumMod val="50000"/>
                  </a:schemeClr>
                </a:solidFill>
              </a:rPr>
              <a:t>The wedged jaws reduce the chance that wires will slip, and the hook bend in both handles give you a better grip.</a:t>
            </a:r>
          </a:p>
          <a:p>
            <a:endParaRPr lang="en-US" sz="3600" b="1" dirty="0"/>
          </a:p>
        </p:txBody>
      </p:sp>
    </p:spTree>
    <p:extLst>
      <p:ext uri="{BB962C8B-B14F-4D97-AF65-F5344CB8AC3E}">
        <p14:creationId xmlns:p14="http://schemas.microsoft.com/office/powerpoint/2010/main" val="79765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Claw Hammers</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2277460" y="1437462"/>
            <a:ext cx="8780080" cy="5420538"/>
          </a:xfrm>
          <a:prstGeom prst="rect">
            <a:avLst/>
          </a:prstGeom>
        </p:spPr>
      </p:pic>
    </p:spTree>
    <p:extLst>
      <p:ext uri="{BB962C8B-B14F-4D97-AF65-F5344CB8AC3E}">
        <p14:creationId xmlns:p14="http://schemas.microsoft.com/office/powerpoint/2010/main" val="373917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811370"/>
          </a:xfrm>
        </p:spPr>
        <p:txBody>
          <a:bodyPr>
            <a:noAutofit/>
          </a:bodyPr>
          <a:lstStyle/>
          <a:p>
            <a:pPr algn="ctr"/>
            <a:r>
              <a:rPr lang="en-US" sz="7200" b="1" dirty="0" smtClean="0">
                <a:solidFill>
                  <a:schemeClr val="accent6">
                    <a:lumMod val="50000"/>
                  </a:schemeClr>
                </a:solidFill>
              </a:rPr>
              <a:t>Pliers and Wire Cutters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Tongue-and-groove (CHANNELLOCK®) pliers</a:t>
            </a:r>
            <a:endParaRPr lang="en-US" sz="3600" b="1" dirty="0">
              <a:solidFill>
                <a:schemeClr val="accent6">
                  <a:lumMod val="50000"/>
                </a:schemeClr>
              </a:solidFill>
            </a:endParaRPr>
          </a:p>
        </p:txBody>
      </p:sp>
      <p:pic>
        <p:nvPicPr>
          <p:cNvPr id="5" name="Picture 4"/>
          <p:cNvPicPr>
            <a:picLocks noChangeAspect="1"/>
          </p:cNvPicPr>
          <p:nvPr/>
        </p:nvPicPr>
        <p:blipFill>
          <a:blip r:embed="rId2"/>
          <a:stretch>
            <a:fillRect/>
          </a:stretch>
        </p:blipFill>
        <p:spPr>
          <a:xfrm>
            <a:off x="3228109" y="2797107"/>
            <a:ext cx="6964484" cy="3397032"/>
          </a:xfrm>
          <a:prstGeom prst="rect">
            <a:avLst/>
          </a:prstGeom>
        </p:spPr>
      </p:pic>
    </p:spTree>
    <p:extLst>
      <p:ext uri="{BB962C8B-B14F-4D97-AF65-F5344CB8AC3E}">
        <p14:creationId xmlns:p14="http://schemas.microsoft.com/office/powerpoint/2010/main" val="382381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811370"/>
          </a:xfrm>
        </p:spPr>
        <p:txBody>
          <a:bodyPr>
            <a:noAutofit/>
          </a:bodyPr>
          <a:lstStyle/>
          <a:p>
            <a:pPr algn="ctr"/>
            <a:r>
              <a:rPr lang="en-US" sz="7200" b="1" dirty="0" smtClean="0">
                <a:solidFill>
                  <a:schemeClr val="accent6">
                    <a:lumMod val="50000"/>
                  </a:schemeClr>
                </a:solidFill>
              </a:rPr>
              <a:t>Pliers and Wire Cutters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fontScale="92500"/>
          </a:bodyPr>
          <a:lstStyle/>
          <a:p>
            <a:r>
              <a:rPr lang="en-US" sz="3600" b="1" dirty="0" smtClean="0">
                <a:solidFill>
                  <a:srgbClr val="00B050"/>
                </a:solidFill>
              </a:rPr>
              <a:t>Tongue-and-groove pliers have serrated teeth that grip flat, square, round, or hexagonal objects.</a:t>
            </a:r>
          </a:p>
          <a:p>
            <a:r>
              <a:rPr lang="en-US" sz="3600" b="1" dirty="0" smtClean="0">
                <a:solidFill>
                  <a:schemeClr val="accent6">
                    <a:lumMod val="50000"/>
                  </a:schemeClr>
                </a:solidFill>
              </a:rPr>
              <a:t>You can set the jaws in any of five positions by slipping the curved ridge into the desired groove.</a:t>
            </a:r>
          </a:p>
          <a:p>
            <a:r>
              <a:rPr lang="en-US" sz="3600" b="1" dirty="0" smtClean="0">
                <a:solidFill>
                  <a:schemeClr val="accent6">
                    <a:lumMod val="50000"/>
                  </a:schemeClr>
                </a:solidFill>
              </a:rPr>
              <a:t>Large tongue-and-groove pliers are often used to hold pipes, because the longer handles give more leverage.</a:t>
            </a:r>
            <a:endParaRPr lang="en-US" sz="3600" b="1" dirty="0">
              <a:solidFill>
                <a:schemeClr val="accent6">
                  <a:lumMod val="50000"/>
                </a:schemeClr>
              </a:solidFill>
            </a:endParaRPr>
          </a:p>
        </p:txBody>
      </p:sp>
    </p:spTree>
    <p:extLst>
      <p:ext uri="{BB962C8B-B14F-4D97-AF65-F5344CB8AC3E}">
        <p14:creationId xmlns:p14="http://schemas.microsoft.com/office/powerpoint/2010/main" val="186004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811370"/>
          </a:xfrm>
        </p:spPr>
        <p:txBody>
          <a:bodyPr>
            <a:noAutofit/>
          </a:bodyPr>
          <a:lstStyle/>
          <a:p>
            <a:pPr algn="ctr"/>
            <a:r>
              <a:rPr lang="en-US" sz="7200" b="1" dirty="0" smtClean="0">
                <a:solidFill>
                  <a:schemeClr val="accent6">
                    <a:lumMod val="50000"/>
                  </a:schemeClr>
                </a:solidFill>
              </a:rPr>
              <a:t>Pliers and Wire Cutters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t>Locking pliers (Vise-Grip®)</a:t>
            </a:r>
          </a:p>
          <a:p>
            <a:endParaRPr lang="en-US" sz="3600" b="1" dirty="0"/>
          </a:p>
        </p:txBody>
      </p:sp>
      <p:pic>
        <p:nvPicPr>
          <p:cNvPr id="4" name="Picture 3"/>
          <p:cNvPicPr>
            <a:picLocks noChangeAspect="1"/>
          </p:cNvPicPr>
          <p:nvPr/>
        </p:nvPicPr>
        <p:blipFill>
          <a:blip r:embed="rId2"/>
          <a:stretch>
            <a:fillRect/>
          </a:stretch>
        </p:blipFill>
        <p:spPr>
          <a:xfrm>
            <a:off x="2360871" y="2677455"/>
            <a:ext cx="7365177" cy="3793065"/>
          </a:xfrm>
          <a:prstGeom prst="rect">
            <a:avLst/>
          </a:prstGeom>
        </p:spPr>
      </p:pic>
    </p:spTree>
    <p:extLst>
      <p:ext uri="{BB962C8B-B14F-4D97-AF65-F5344CB8AC3E}">
        <p14:creationId xmlns:p14="http://schemas.microsoft.com/office/powerpoint/2010/main" val="92186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049"/>
            <a:ext cx="9372600" cy="1811370"/>
          </a:xfrm>
        </p:spPr>
        <p:txBody>
          <a:bodyPr>
            <a:noAutofit/>
          </a:bodyPr>
          <a:lstStyle/>
          <a:p>
            <a:pPr algn="ctr"/>
            <a:r>
              <a:rPr lang="en-US" sz="7200" b="1" dirty="0" smtClean="0">
                <a:solidFill>
                  <a:schemeClr val="accent6">
                    <a:lumMod val="50000"/>
                  </a:schemeClr>
                </a:solidFill>
              </a:rPr>
              <a:t>Pliers and Wire Cutters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Locking pliers clamp firmly onto objects the way a vise does</a:t>
            </a:r>
          </a:p>
          <a:p>
            <a:r>
              <a:rPr lang="en-US" sz="3600" b="1" dirty="0" smtClean="0">
                <a:solidFill>
                  <a:schemeClr val="accent6">
                    <a:lumMod val="50000"/>
                  </a:schemeClr>
                </a:solidFill>
              </a:rPr>
              <a:t>A knob in the handle controls the width and tension of the jaws.</a:t>
            </a:r>
          </a:p>
          <a:p>
            <a:r>
              <a:rPr lang="en-US" sz="3600" b="1" dirty="0" smtClean="0">
                <a:solidFill>
                  <a:schemeClr val="accent6">
                    <a:lumMod val="50000"/>
                  </a:schemeClr>
                </a:solidFill>
              </a:rPr>
              <a:t>You close the handles the lock the pliers, and release the pliers by pressing the lever to open the jaws.</a:t>
            </a:r>
            <a:endParaRPr lang="en-US" sz="3600" b="1" dirty="0">
              <a:solidFill>
                <a:schemeClr val="accent6">
                  <a:lumMod val="50000"/>
                </a:schemeClr>
              </a:solidFill>
            </a:endParaRPr>
          </a:p>
        </p:txBody>
      </p:sp>
    </p:spTree>
    <p:extLst>
      <p:ext uri="{BB962C8B-B14F-4D97-AF65-F5344CB8AC3E}">
        <p14:creationId xmlns:p14="http://schemas.microsoft.com/office/powerpoint/2010/main" val="216369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1672"/>
            <a:ext cx="9372600" cy="1183855"/>
          </a:xfrm>
        </p:spPr>
        <p:txBody>
          <a:bodyPr>
            <a:noAutofit/>
          </a:bodyPr>
          <a:lstStyle/>
          <a:p>
            <a:pPr algn="ctr"/>
            <a:r>
              <a:rPr lang="en-US" sz="7200" b="1" dirty="0" smtClean="0">
                <a:solidFill>
                  <a:schemeClr val="accent6">
                    <a:lumMod val="50000"/>
                  </a:schemeClr>
                </a:solidFill>
              </a:rPr>
              <a:t>Wrenches</a:t>
            </a:r>
            <a:endParaRPr lang="en-US" sz="7200" b="1" dirty="0">
              <a:solidFill>
                <a:schemeClr val="accent6">
                  <a:lumMod val="50000"/>
                </a:schemeClr>
              </a:solidFill>
            </a:endParaRPr>
          </a:p>
        </p:txBody>
      </p:sp>
      <p:sp>
        <p:nvSpPr>
          <p:cNvPr id="3" name="Content Placeholder 2"/>
          <p:cNvSpPr>
            <a:spLocks noGrp="1"/>
          </p:cNvSpPr>
          <p:nvPr>
            <p:ph idx="1"/>
          </p:nvPr>
        </p:nvSpPr>
        <p:spPr>
          <a:xfrm>
            <a:off x="1884218" y="1641055"/>
            <a:ext cx="9372600" cy="5078848"/>
          </a:xfrm>
        </p:spPr>
        <p:txBody>
          <a:bodyPr>
            <a:normAutofit/>
          </a:bodyPr>
          <a:lstStyle/>
          <a:p>
            <a:r>
              <a:rPr lang="en-US" sz="3600" b="1" dirty="0" smtClean="0">
                <a:solidFill>
                  <a:schemeClr val="accent6">
                    <a:lumMod val="50000"/>
                  </a:schemeClr>
                </a:solidFill>
              </a:rPr>
              <a:t>Wrenches are used to hold and turn screws, nuts, bolts, and pipes.</a:t>
            </a:r>
          </a:p>
          <a:p>
            <a:r>
              <a:rPr lang="en-US" sz="3600" b="1" dirty="0" smtClean="0">
                <a:solidFill>
                  <a:schemeClr val="accent6">
                    <a:lumMod val="50000"/>
                  </a:schemeClr>
                </a:solidFill>
              </a:rPr>
              <a:t>There are many types of wrenches, but they fall into two main categories: nonadjustable and adjustable.</a:t>
            </a:r>
          </a:p>
          <a:p>
            <a:r>
              <a:rPr lang="en-US" sz="3600" b="1" dirty="0" smtClean="0">
                <a:solidFill>
                  <a:schemeClr val="accent6">
                    <a:lumMod val="50000"/>
                  </a:schemeClr>
                </a:solidFill>
              </a:rPr>
              <a:t>They come in both standard and metric sizes.</a:t>
            </a:r>
          </a:p>
          <a:p>
            <a:r>
              <a:rPr lang="en-US" sz="3600" b="1" dirty="0" smtClean="0">
                <a:solidFill>
                  <a:schemeClr val="accent6">
                    <a:lumMod val="50000"/>
                  </a:schemeClr>
                </a:solidFill>
              </a:rPr>
              <a:t>Adjustable wrenches can be expanded to fit different-sized nuts and bolts.</a:t>
            </a:r>
            <a:endParaRPr lang="en-US" sz="3600" b="1" dirty="0">
              <a:solidFill>
                <a:schemeClr val="accent6">
                  <a:lumMod val="50000"/>
                </a:schemeClr>
              </a:solidFill>
            </a:endParaRPr>
          </a:p>
        </p:txBody>
      </p:sp>
    </p:spTree>
    <p:extLst>
      <p:ext uri="{BB962C8B-B14F-4D97-AF65-F5344CB8AC3E}">
        <p14:creationId xmlns:p14="http://schemas.microsoft.com/office/powerpoint/2010/main" val="225745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1049127"/>
            <a:ext cx="9372600" cy="1183855"/>
          </a:xfrm>
        </p:spPr>
        <p:txBody>
          <a:bodyPr>
            <a:noAutofit/>
          </a:bodyPr>
          <a:lstStyle/>
          <a:p>
            <a:pPr algn="ctr"/>
            <a:r>
              <a:rPr lang="en-US" sz="7200" b="1" dirty="0" smtClean="0">
                <a:solidFill>
                  <a:schemeClr val="accent6">
                    <a:lumMod val="50000"/>
                  </a:schemeClr>
                </a:solidFill>
              </a:rPr>
              <a:t>Nonadjustable Wrenches</a:t>
            </a:r>
            <a:endParaRPr lang="en-US" sz="7200" b="1" dirty="0">
              <a:solidFill>
                <a:schemeClr val="accent6">
                  <a:lumMod val="50000"/>
                </a:schemeClr>
              </a:solidFill>
            </a:endParaRPr>
          </a:p>
        </p:txBody>
      </p:sp>
      <p:sp>
        <p:nvSpPr>
          <p:cNvPr id="3" name="Content Placeholder 2"/>
          <p:cNvSpPr>
            <a:spLocks noGrp="1"/>
          </p:cNvSpPr>
          <p:nvPr>
            <p:ph idx="1"/>
          </p:nvPr>
        </p:nvSpPr>
        <p:spPr>
          <a:xfrm>
            <a:off x="1884218" y="2188569"/>
            <a:ext cx="9372600" cy="4669431"/>
          </a:xfrm>
        </p:spPr>
        <p:txBody>
          <a:bodyPr>
            <a:normAutofit/>
          </a:bodyPr>
          <a:lstStyle/>
          <a:p>
            <a:r>
              <a:rPr lang="en-US" sz="3600" b="1" dirty="0" smtClean="0">
                <a:solidFill>
                  <a:schemeClr val="accent6">
                    <a:lumMod val="50000"/>
                  </a:schemeClr>
                </a:solidFill>
              </a:rPr>
              <a:t>Open-end wrench</a:t>
            </a:r>
            <a:endParaRPr lang="en-US" sz="3600" b="1"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2507673" y="3139517"/>
            <a:ext cx="7368854" cy="2811947"/>
          </a:xfrm>
          <a:prstGeom prst="rect">
            <a:avLst/>
          </a:prstGeom>
        </p:spPr>
      </p:pic>
    </p:spTree>
    <p:extLst>
      <p:ext uri="{BB962C8B-B14F-4D97-AF65-F5344CB8AC3E}">
        <p14:creationId xmlns:p14="http://schemas.microsoft.com/office/powerpoint/2010/main" val="20785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1049127"/>
            <a:ext cx="9372600" cy="1183855"/>
          </a:xfrm>
        </p:spPr>
        <p:txBody>
          <a:bodyPr>
            <a:noAutofit/>
          </a:bodyPr>
          <a:lstStyle/>
          <a:p>
            <a:pPr algn="ctr"/>
            <a:r>
              <a:rPr lang="en-US" sz="7200" b="1" dirty="0" smtClean="0">
                <a:solidFill>
                  <a:schemeClr val="accent6">
                    <a:lumMod val="50000"/>
                  </a:schemeClr>
                </a:solidFill>
              </a:rPr>
              <a:t>Nonadjustable Wrenches</a:t>
            </a:r>
            <a:endParaRPr lang="en-US" sz="7200" b="1" dirty="0">
              <a:solidFill>
                <a:schemeClr val="accent6">
                  <a:lumMod val="50000"/>
                </a:schemeClr>
              </a:solidFill>
            </a:endParaRPr>
          </a:p>
        </p:txBody>
      </p:sp>
      <p:sp>
        <p:nvSpPr>
          <p:cNvPr id="3" name="Content Placeholder 2"/>
          <p:cNvSpPr>
            <a:spLocks noGrp="1"/>
          </p:cNvSpPr>
          <p:nvPr>
            <p:ph idx="1"/>
          </p:nvPr>
        </p:nvSpPr>
        <p:spPr>
          <a:xfrm>
            <a:off x="1884218" y="2188569"/>
            <a:ext cx="9372600" cy="4669431"/>
          </a:xfrm>
        </p:spPr>
        <p:txBody>
          <a:bodyPr>
            <a:normAutofit/>
          </a:bodyPr>
          <a:lstStyle/>
          <a:p>
            <a:r>
              <a:rPr lang="en-US" sz="3600" b="1" dirty="0" smtClean="0">
                <a:solidFill>
                  <a:schemeClr val="accent6">
                    <a:lumMod val="50000"/>
                  </a:schemeClr>
                </a:solidFill>
              </a:rPr>
              <a:t>The open end wrench is one of the easiest non adjustable wrenches to use.</a:t>
            </a:r>
          </a:p>
          <a:p>
            <a:r>
              <a:rPr lang="en-US" sz="3600" b="1" dirty="0" smtClean="0">
                <a:solidFill>
                  <a:schemeClr val="accent6">
                    <a:lumMod val="50000"/>
                  </a:schemeClr>
                </a:solidFill>
              </a:rPr>
              <a:t>It has an opening at each end that determines the size of the wrench.</a:t>
            </a:r>
          </a:p>
          <a:p>
            <a:r>
              <a:rPr lang="en-US" sz="3600" b="1" dirty="0" smtClean="0">
                <a:solidFill>
                  <a:schemeClr val="accent6">
                    <a:lumMod val="50000"/>
                  </a:schemeClr>
                </a:solidFill>
              </a:rPr>
              <a:t>Often, one wrench has two different-sized openings, such as 7/16 inch and ½ inch, one on each end.</a:t>
            </a:r>
            <a:endParaRPr lang="en-US" sz="3600" b="1" dirty="0">
              <a:solidFill>
                <a:schemeClr val="accent6">
                  <a:lumMod val="50000"/>
                </a:schemeClr>
              </a:solidFill>
            </a:endParaRPr>
          </a:p>
        </p:txBody>
      </p:sp>
    </p:spTree>
    <p:extLst>
      <p:ext uri="{BB962C8B-B14F-4D97-AF65-F5344CB8AC3E}">
        <p14:creationId xmlns:p14="http://schemas.microsoft.com/office/powerpoint/2010/main" val="10672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1049127"/>
            <a:ext cx="9372600" cy="1183855"/>
          </a:xfrm>
        </p:spPr>
        <p:txBody>
          <a:bodyPr>
            <a:noAutofit/>
          </a:bodyPr>
          <a:lstStyle/>
          <a:p>
            <a:pPr algn="ctr"/>
            <a:r>
              <a:rPr lang="en-US" sz="7200" b="1" dirty="0" smtClean="0">
                <a:solidFill>
                  <a:schemeClr val="accent6">
                    <a:lumMod val="50000"/>
                  </a:schemeClr>
                </a:solidFill>
              </a:rPr>
              <a:t>Nonadjustable Wrenches</a:t>
            </a:r>
            <a:endParaRPr lang="en-US" sz="7200" b="1" dirty="0">
              <a:solidFill>
                <a:schemeClr val="accent6">
                  <a:lumMod val="50000"/>
                </a:schemeClr>
              </a:solidFill>
            </a:endParaRPr>
          </a:p>
        </p:txBody>
      </p:sp>
      <p:sp>
        <p:nvSpPr>
          <p:cNvPr id="3" name="Content Placeholder 2"/>
          <p:cNvSpPr>
            <a:spLocks noGrp="1"/>
          </p:cNvSpPr>
          <p:nvPr>
            <p:ph idx="1"/>
          </p:nvPr>
        </p:nvSpPr>
        <p:spPr>
          <a:xfrm>
            <a:off x="1884218" y="2188569"/>
            <a:ext cx="9372600" cy="4669431"/>
          </a:xfrm>
        </p:spPr>
        <p:txBody>
          <a:bodyPr>
            <a:normAutofit/>
          </a:bodyPr>
          <a:lstStyle/>
          <a:p>
            <a:r>
              <a:rPr lang="en-US" sz="3600" b="1" dirty="0" smtClean="0">
                <a:solidFill>
                  <a:schemeClr val="accent6">
                    <a:lumMod val="50000"/>
                  </a:schemeClr>
                </a:solidFill>
              </a:rPr>
              <a:t>The sizes measure the distance between the flats (straight sides or jaws of wrench opening) of the wrench and the distance across the head of the fastener used.</a:t>
            </a:r>
            <a:endParaRPr lang="en-US" sz="3600" b="1" dirty="0">
              <a:solidFill>
                <a:schemeClr val="accent6">
                  <a:lumMod val="50000"/>
                </a:schemeClr>
              </a:solidFill>
            </a:endParaRPr>
          </a:p>
        </p:txBody>
      </p:sp>
    </p:spTree>
    <p:extLst>
      <p:ext uri="{BB962C8B-B14F-4D97-AF65-F5344CB8AC3E}">
        <p14:creationId xmlns:p14="http://schemas.microsoft.com/office/powerpoint/2010/main" val="343563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1049127"/>
            <a:ext cx="9372600" cy="1183855"/>
          </a:xfrm>
        </p:spPr>
        <p:txBody>
          <a:bodyPr>
            <a:noAutofit/>
          </a:bodyPr>
          <a:lstStyle/>
          <a:p>
            <a:pPr algn="ctr"/>
            <a:r>
              <a:rPr lang="en-US" sz="7200" b="1" dirty="0" smtClean="0">
                <a:solidFill>
                  <a:schemeClr val="accent6">
                    <a:lumMod val="50000"/>
                  </a:schemeClr>
                </a:solidFill>
              </a:rPr>
              <a:t>Nonadjustable Wrenches</a:t>
            </a:r>
            <a:endParaRPr lang="en-US" sz="7200" b="1" dirty="0">
              <a:solidFill>
                <a:schemeClr val="accent6">
                  <a:lumMod val="50000"/>
                </a:schemeClr>
              </a:solidFill>
            </a:endParaRPr>
          </a:p>
        </p:txBody>
      </p:sp>
      <p:sp>
        <p:nvSpPr>
          <p:cNvPr id="3" name="Content Placeholder 2"/>
          <p:cNvSpPr>
            <a:spLocks noGrp="1"/>
          </p:cNvSpPr>
          <p:nvPr>
            <p:ph idx="1"/>
          </p:nvPr>
        </p:nvSpPr>
        <p:spPr>
          <a:xfrm>
            <a:off x="1884218" y="2188569"/>
            <a:ext cx="9372600" cy="4669431"/>
          </a:xfrm>
        </p:spPr>
        <p:txBody>
          <a:bodyPr>
            <a:normAutofit/>
          </a:bodyPr>
          <a:lstStyle/>
          <a:p>
            <a:r>
              <a:rPr lang="en-US" sz="3600" b="1" dirty="0" smtClean="0">
                <a:solidFill>
                  <a:schemeClr val="accent6">
                    <a:lumMod val="50000"/>
                  </a:schemeClr>
                </a:solidFill>
              </a:rPr>
              <a:t>Box-end wrenches</a:t>
            </a:r>
            <a:endParaRPr lang="en-US" sz="3600" b="1"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2716447" y="3178459"/>
            <a:ext cx="7092757" cy="2806704"/>
          </a:xfrm>
          <a:prstGeom prst="rect">
            <a:avLst/>
          </a:prstGeom>
        </p:spPr>
      </p:pic>
    </p:spTree>
    <p:extLst>
      <p:ext uri="{BB962C8B-B14F-4D97-AF65-F5344CB8AC3E}">
        <p14:creationId xmlns:p14="http://schemas.microsoft.com/office/powerpoint/2010/main" val="382274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1049127"/>
            <a:ext cx="9372600" cy="1183855"/>
          </a:xfrm>
        </p:spPr>
        <p:txBody>
          <a:bodyPr>
            <a:noAutofit/>
          </a:bodyPr>
          <a:lstStyle/>
          <a:p>
            <a:pPr algn="ctr"/>
            <a:r>
              <a:rPr lang="en-US" sz="7200" b="1" dirty="0" smtClean="0">
                <a:solidFill>
                  <a:schemeClr val="accent6">
                    <a:lumMod val="50000"/>
                  </a:schemeClr>
                </a:solidFill>
              </a:rPr>
              <a:t>Nonadjustable Wrenches</a:t>
            </a:r>
            <a:endParaRPr lang="en-US" sz="7200" b="1" dirty="0">
              <a:solidFill>
                <a:schemeClr val="accent6">
                  <a:lumMod val="50000"/>
                </a:schemeClr>
              </a:solidFill>
            </a:endParaRPr>
          </a:p>
        </p:txBody>
      </p:sp>
      <p:sp>
        <p:nvSpPr>
          <p:cNvPr id="3" name="Content Placeholder 2"/>
          <p:cNvSpPr>
            <a:spLocks noGrp="1"/>
          </p:cNvSpPr>
          <p:nvPr>
            <p:ph idx="1"/>
          </p:nvPr>
        </p:nvSpPr>
        <p:spPr>
          <a:xfrm>
            <a:off x="1884218" y="2188569"/>
            <a:ext cx="9372600" cy="4669431"/>
          </a:xfrm>
        </p:spPr>
        <p:txBody>
          <a:bodyPr>
            <a:normAutofit/>
          </a:bodyPr>
          <a:lstStyle/>
          <a:p>
            <a:r>
              <a:rPr lang="en-US" sz="3600" b="1" dirty="0" smtClean="0">
                <a:solidFill>
                  <a:schemeClr val="accent6">
                    <a:lumMod val="50000"/>
                  </a:schemeClr>
                </a:solidFill>
              </a:rPr>
              <a:t>Box-end wrenches form a continuous circle around the head of the fastener.</a:t>
            </a:r>
          </a:p>
          <a:p>
            <a:r>
              <a:rPr lang="en-US" sz="3600" b="1" dirty="0" smtClean="0">
                <a:solidFill>
                  <a:schemeClr val="accent6">
                    <a:lumMod val="50000"/>
                  </a:schemeClr>
                </a:solidFill>
              </a:rPr>
              <a:t>The ends have 6 or 12 points.</a:t>
            </a:r>
          </a:p>
          <a:p>
            <a:r>
              <a:rPr lang="en-US" sz="3600" b="1" dirty="0" smtClean="0">
                <a:solidFill>
                  <a:schemeClr val="accent6">
                    <a:lumMod val="50000"/>
                  </a:schemeClr>
                </a:solidFill>
              </a:rPr>
              <a:t>The ends come in different sizes ranging from 3/8 inch to 15/16-inch.</a:t>
            </a:r>
          </a:p>
          <a:p>
            <a:r>
              <a:rPr lang="en-US" sz="3600" b="1" dirty="0" smtClean="0">
                <a:solidFill>
                  <a:schemeClr val="accent6">
                    <a:lumMod val="50000"/>
                  </a:schemeClr>
                </a:solidFill>
              </a:rPr>
              <a:t>Box-end wrenches offer a firmer grip than open-end wrenches.</a:t>
            </a:r>
            <a:endParaRPr lang="en-US" sz="3600" b="1" dirty="0">
              <a:solidFill>
                <a:schemeClr val="accent6">
                  <a:lumMod val="50000"/>
                </a:schemeClr>
              </a:solidFill>
            </a:endParaRPr>
          </a:p>
        </p:txBody>
      </p:sp>
    </p:spTree>
    <p:extLst>
      <p:ext uri="{BB962C8B-B14F-4D97-AF65-F5344CB8AC3E}">
        <p14:creationId xmlns:p14="http://schemas.microsoft.com/office/powerpoint/2010/main" val="296075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Claw Hammers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192925" y="1659321"/>
            <a:ext cx="8518634" cy="5009493"/>
          </a:xfrm>
        </p:spPr>
        <p:txBody>
          <a:bodyPr>
            <a:normAutofit/>
          </a:bodyPr>
          <a:lstStyle/>
          <a:p>
            <a:r>
              <a:rPr lang="en-US" sz="3600" b="1" dirty="0" smtClean="0">
                <a:solidFill>
                  <a:schemeClr val="accent6">
                    <a:lumMod val="50000"/>
                  </a:schemeClr>
                </a:solidFill>
              </a:rPr>
              <a:t>The claw hammer has a steel head and a handle made of wood, steel or fiberglass.</a:t>
            </a:r>
          </a:p>
          <a:p>
            <a:r>
              <a:rPr lang="en-US" sz="3600" b="1" dirty="0" smtClean="0">
                <a:solidFill>
                  <a:schemeClr val="accent6">
                    <a:lumMod val="50000"/>
                  </a:schemeClr>
                </a:solidFill>
              </a:rPr>
              <a:t>You use the head to drive nails, wedges and dowels.</a:t>
            </a:r>
          </a:p>
          <a:p>
            <a:r>
              <a:rPr lang="en-US" sz="3600" b="1" dirty="0" smtClean="0">
                <a:solidFill>
                  <a:schemeClr val="accent6">
                    <a:lumMod val="50000"/>
                  </a:schemeClr>
                </a:solidFill>
              </a:rPr>
              <a:t>You use the claw to pull nails out of wood.</a:t>
            </a:r>
          </a:p>
          <a:p>
            <a:r>
              <a:rPr lang="en-US" sz="3600" b="1" dirty="0" smtClean="0">
                <a:solidFill>
                  <a:schemeClr val="accent6">
                    <a:lumMod val="50000"/>
                  </a:schemeClr>
                </a:solidFill>
              </a:rPr>
              <a:t>The face of the hammer may be flat or rounded.</a:t>
            </a:r>
            <a:endParaRPr lang="en-US" sz="3600" b="1" dirty="0">
              <a:solidFill>
                <a:schemeClr val="accent6">
                  <a:lumMod val="50000"/>
                </a:schemeClr>
              </a:solidFill>
            </a:endParaRPr>
          </a:p>
        </p:txBody>
      </p:sp>
    </p:spTree>
    <p:extLst>
      <p:ext uri="{BB962C8B-B14F-4D97-AF65-F5344CB8AC3E}">
        <p14:creationId xmlns:p14="http://schemas.microsoft.com/office/powerpoint/2010/main" val="386642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1049127"/>
            <a:ext cx="9372600" cy="1183855"/>
          </a:xfrm>
        </p:spPr>
        <p:txBody>
          <a:bodyPr>
            <a:noAutofit/>
          </a:bodyPr>
          <a:lstStyle/>
          <a:p>
            <a:pPr algn="ctr"/>
            <a:r>
              <a:rPr lang="en-US" sz="7200" b="1" dirty="0" smtClean="0">
                <a:solidFill>
                  <a:schemeClr val="accent6">
                    <a:lumMod val="50000"/>
                  </a:schemeClr>
                </a:solidFill>
              </a:rPr>
              <a:t>Nonadjustable Wrenches</a:t>
            </a:r>
            <a:endParaRPr lang="en-US" sz="7200" b="1" dirty="0">
              <a:solidFill>
                <a:schemeClr val="accent6">
                  <a:lumMod val="50000"/>
                </a:schemeClr>
              </a:solidFill>
            </a:endParaRPr>
          </a:p>
        </p:txBody>
      </p:sp>
      <p:sp>
        <p:nvSpPr>
          <p:cNvPr id="3" name="Content Placeholder 2"/>
          <p:cNvSpPr>
            <a:spLocks noGrp="1"/>
          </p:cNvSpPr>
          <p:nvPr>
            <p:ph idx="1"/>
          </p:nvPr>
        </p:nvSpPr>
        <p:spPr>
          <a:xfrm>
            <a:off x="1884218" y="2188569"/>
            <a:ext cx="9372600" cy="4669431"/>
          </a:xfrm>
        </p:spPr>
        <p:txBody>
          <a:bodyPr>
            <a:normAutofit/>
          </a:bodyPr>
          <a:lstStyle/>
          <a:p>
            <a:r>
              <a:rPr lang="en-US" sz="3600" b="1" dirty="0" smtClean="0">
                <a:solidFill>
                  <a:schemeClr val="accent6">
                    <a:lumMod val="50000"/>
                  </a:schemeClr>
                </a:solidFill>
              </a:rPr>
              <a:t>Box-end wrenches are safer to use than open end wrenches because they will not slip off the sides on certain kinds of bolts.</a:t>
            </a:r>
          </a:p>
          <a:p>
            <a:r>
              <a:rPr lang="en-US" sz="3600" b="1" dirty="0" smtClean="0">
                <a:solidFill>
                  <a:schemeClr val="accent6">
                    <a:lumMod val="50000"/>
                  </a:schemeClr>
                </a:solidFill>
              </a:rPr>
              <a:t>The handles of box-end wrenches are available in a range of lengths.</a:t>
            </a:r>
            <a:endParaRPr lang="en-US" sz="3600" b="1" dirty="0">
              <a:solidFill>
                <a:schemeClr val="accent6">
                  <a:lumMod val="50000"/>
                </a:schemeClr>
              </a:solidFill>
            </a:endParaRPr>
          </a:p>
        </p:txBody>
      </p:sp>
    </p:spTree>
    <p:extLst>
      <p:ext uri="{BB962C8B-B14F-4D97-AF65-F5344CB8AC3E}">
        <p14:creationId xmlns:p14="http://schemas.microsoft.com/office/powerpoint/2010/main" val="409530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1049127"/>
            <a:ext cx="9372600" cy="1183855"/>
          </a:xfrm>
        </p:spPr>
        <p:txBody>
          <a:bodyPr>
            <a:noAutofit/>
          </a:bodyPr>
          <a:lstStyle/>
          <a:p>
            <a:pPr algn="ctr"/>
            <a:r>
              <a:rPr lang="en-US" sz="7200" b="1" dirty="0" smtClean="0">
                <a:solidFill>
                  <a:schemeClr val="accent6">
                    <a:lumMod val="50000"/>
                  </a:schemeClr>
                </a:solidFill>
              </a:rPr>
              <a:t>Striking or slugging wrenches</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1745673" y="2374044"/>
            <a:ext cx="4327785" cy="3548123"/>
          </a:xfrm>
          <a:prstGeom prst="rect">
            <a:avLst/>
          </a:prstGeom>
        </p:spPr>
      </p:pic>
      <p:pic>
        <p:nvPicPr>
          <p:cNvPr id="5" name="Picture 4"/>
          <p:cNvPicPr>
            <a:picLocks noChangeAspect="1"/>
          </p:cNvPicPr>
          <p:nvPr/>
        </p:nvPicPr>
        <p:blipFill>
          <a:blip r:embed="rId3"/>
          <a:stretch>
            <a:fillRect/>
          </a:stretch>
        </p:blipFill>
        <p:spPr>
          <a:xfrm>
            <a:off x="6386945" y="2374044"/>
            <a:ext cx="4670540" cy="3472600"/>
          </a:xfrm>
          <a:prstGeom prst="rect">
            <a:avLst/>
          </a:prstGeom>
        </p:spPr>
      </p:pic>
    </p:spTree>
    <p:extLst>
      <p:ext uri="{BB962C8B-B14F-4D97-AF65-F5344CB8AC3E}">
        <p14:creationId xmlns:p14="http://schemas.microsoft.com/office/powerpoint/2010/main" val="81077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1049127"/>
            <a:ext cx="9372600" cy="1183855"/>
          </a:xfrm>
        </p:spPr>
        <p:txBody>
          <a:bodyPr>
            <a:noAutofit/>
          </a:bodyPr>
          <a:lstStyle/>
          <a:p>
            <a:pPr algn="ctr"/>
            <a:r>
              <a:rPr lang="en-US" sz="7200" b="1" dirty="0" smtClean="0">
                <a:solidFill>
                  <a:schemeClr val="accent6">
                    <a:lumMod val="50000"/>
                  </a:schemeClr>
                </a:solidFill>
              </a:rPr>
              <a:t>Striking or slugging wrenches</a:t>
            </a:r>
            <a:endParaRPr lang="en-US" sz="7200" b="1" dirty="0">
              <a:solidFill>
                <a:schemeClr val="accent6">
                  <a:lumMod val="50000"/>
                </a:schemeClr>
              </a:solidFill>
            </a:endParaRPr>
          </a:p>
        </p:txBody>
      </p:sp>
      <p:sp>
        <p:nvSpPr>
          <p:cNvPr id="3" name="Content Placeholder 2"/>
          <p:cNvSpPr>
            <a:spLocks noGrp="1"/>
          </p:cNvSpPr>
          <p:nvPr>
            <p:ph idx="1"/>
          </p:nvPr>
        </p:nvSpPr>
        <p:spPr>
          <a:xfrm>
            <a:off x="1981200" y="2112110"/>
            <a:ext cx="9275618" cy="4483101"/>
          </a:xfrm>
        </p:spPr>
        <p:txBody>
          <a:bodyPr>
            <a:normAutofit/>
          </a:bodyPr>
          <a:lstStyle/>
          <a:p>
            <a:r>
              <a:rPr lang="en-US" sz="3600" b="1" dirty="0" smtClean="0">
                <a:solidFill>
                  <a:schemeClr val="accent6">
                    <a:lumMod val="50000"/>
                  </a:schemeClr>
                </a:solidFill>
              </a:rPr>
              <a:t>Striking or slugging wrenches are similar to box-end wrenches in that they have an enclosed circular opening designed to lock onto the fastener when the wrench is struck.</a:t>
            </a:r>
          </a:p>
          <a:p>
            <a:r>
              <a:rPr lang="en-US" sz="3600" b="1" dirty="0" smtClean="0">
                <a:solidFill>
                  <a:schemeClr val="accent6">
                    <a:lumMod val="50000"/>
                  </a:schemeClr>
                </a:solidFill>
              </a:rPr>
              <a:t>The wrenches have a large striking surface so you can hit them more accurately, usually with a mallet or handheld sledge hammer.</a:t>
            </a:r>
            <a:endParaRPr lang="en-US" sz="3600" b="1" dirty="0">
              <a:solidFill>
                <a:schemeClr val="accent6">
                  <a:lumMod val="50000"/>
                </a:schemeClr>
              </a:solidFill>
            </a:endParaRPr>
          </a:p>
        </p:txBody>
      </p:sp>
    </p:spTree>
    <p:extLst>
      <p:ext uri="{BB962C8B-B14F-4D97-AF65-F5344CB8AC3E}">
        <p14:creationId xmlns:p14="http://schemas.microsoft.com/office/powerpoint/2010/main" val="290514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1049127"/>
            <a:ext cx="9372600" cy="1183855"/>
          </a:xfrm>
        </p:spPr>
        <p:txBody>
          <a:bodyPr>
            <a:noAutofit/>
          </a:bodyPr>
          <a:lstStyle/>
          <a:p>
            <a:pPr algn="ctr"/>
            <a:r>
              <a:rPr lang="en-US" sz="7200" b="1" dirty="0" smtClean="0">
                <a:solidFill>
                  <a:schemeClr val="accent6">
                    <a:lumMod val="50000"/>
                  </a:schemeClr>
                </a:solidFill>
              </a:rPr>
              <a:t>Striking or slugging wrenches</a:t>
            </a:r>
            <a:endParaRPr lang="en-US" sz="7200" b="1" dirty="0">
              <a:solidFill>
                <a:schemeClr val="accent6">
                  <a:lumMod val="50000"/>
                </a:schemeClr>
              </a:solidFill>
            </a:endParaRPr>
          </a:p>
        </p:txBody>
      </p:sp>
      <p:sp>
        <p:nvSpPr>
          <p:cNvPr id="3" name="Content Placeholder 2"/>
          <p:cNvSpPr>
            <a:spLocks noGrp="1"/>
          </p:cNvSpPr>
          <p:nvPr>
            <p:ph idx="1"/>
          </p:nvPr>
        </p:nvSpPr>
        <p:spPr>
          <a:xfrm>
            <a:off x="1981200" y="2112110"/>
            <a:ext cx="9275618" cy="4483101"/>
          </a:xfrm>
        </p:spPr>
        <p:txBody>
          <a:bodyPr>
            <a:normAutofit/>
          </a:bodyPr>
          <a:lstStyle/>
          <a:p>
            <a:r>
              <a:rPr lang="en-US" sz="3600" b="1" dirty="0" smtClean="0">
                <a:solidFill>
                  <a:schemeClr val="accent6">
                    <a:lumMod val="50000"/>
                  </a:schemeClr>
                </a:solidFill>
              </a:rPr>
              <a:t>Striking wrenches are only used in certain situations, such as when a bolt has become stuck to another material through rust or corrosion.</a:t>
            </a:r>
          </a:p>
          <a:p>
            <a:r>
              <a:rPr lang="en-US" sz="3600" b="1" dirty="0" smtClean="0">
                <a:solidFill>
                  <a:schemeClr val="accent6">
                    <a:lumMod val="50000"/>
                  </a:schemeClr>
                </a:solidFill>
              </a:rPr>
              <a:t>Striking wrenches can damage screw threads and bolt heads.</a:t>
            </a:r>
            <a:endParaRPr lang="en-US" sz="3600" b="1" dirty="0">
              <a:solidFill>
                <a:schemeClr val="accent6">
                  <a:lumMod val="50000"/>
                </a:schemeClr>
              </a:solidFill>
            </a:endParaRPr>
          </a:p>
        </p:txBody>
      </p:sp>
    </p:spTree>
    <p:extLst>
      <p:ext uri="{BB962C8B-B14F-4D97-AF65-F5344CB8AC3E}">
        <p14:creationId xmlns:p14="http://schemas.microsoft.com/office/powerpoint/2010/main" val="328323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384109"/>
            <a:ext cx="9372600" cy="1183855"/>
          </a:xfrm>
        </p:spPr>
        <p:txBody>
          <a:bodyPr>
            <a:noAutofit/>
          </a:bodyPr>
          <a:lstStyle/>
          <a:p>
            <a:pPr algn="ctr"/>
            <a:r>
              <a:rPr lang="en-US" sz="7200" b="1" dirty="0" smtClean="0">
                <a:solidFill>
                  <a:schemeClr val="accent6">
                    <a:lumMod val="50000"/>
                  </a:schemeClr>
                </a:solidFill>
              </a:rPr>
              <a:t>Hex key wrenches</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2972603" y="2096517"/>
            <a:ext cx="7195830" cy="3496640"/>
          </a:xfrm>
          <a:prstGeom prst="rect">
            <a:avLst/>
          </a:prstGeom>
        </p:spPr>
      </p:pic>
    </p:spTree>
    <p:extLst>
      <p:ext uri="{BB962C8B-B14F-4D97-AF65-F5344CB8AC3E}">
        <p14:creationId xmlns:p14="http://schemas.microsoft.com/office/powerpoint/2010/main" val="323660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384109"/>
            <a:ext cx="9372600" cy="1183855"/>
          </a:xfrm>
        </p:spPr>
        <p:txBody>
          <a:bodyPr>
            <a:noAutofit/>
          </a:bodyPr>
          <a:lstStyle/>
          <a:p>
            <a:pPr algn="ctr"/>
            <a:r>
              <a:rPr lang="en-US" sz="7200" b="1" dirty="0" smtClean="0">
                <a:solidFill>
                  <a:schemeClr val="accent6">
                    <a:lumMod val="50000"/>
                  </a:schemeClr>
                </a:solidFill>
              </a:rPr>
              <a:t>Hex key wrenches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Hex key wrenches are L-shaped, hexagonal (six-sided) steel bars.</a:t>
            </a:r>
          </a:p>
          <a:p>
            <a:r>
              <a:rPr lang="en-US" sz="3600" b="1" dirty="0" smtClean="0">
                <a:solidFill>
                  <a:schemeClr val="accent6">
                    <a:lumMod val="50000"/>
                  </a:schemeClr>
                </a:solidFill>
              </a:rPr>
              <a:t>Both ends fit the socket of a screw or bolt.</a:t>
            </a:r>
          </a:p>
          <a:p>
            <a:r>
              <a:rPr lang="en-US" sz="3600" b="1" dirty="0" smtClean="0">
                <a:solidFill>
                  <a:schemeClr val="accent6">
                    <a:lumMod val="50000"/>
                  </a:schemeClr>
                </a:solidFill>
              </a:rPr>
              <a:t>The shorter length of the L-shape is called the head, and the shorter length is the handle</a:t>
            </a:r>
          </a:p>
          <a:p>
            <a:endParaRPr lang="en-US" sz="3600" b="1" dirty="0">
              <a:solidFill>
                <a:schemeClr val="accent6">
                  <a:lumMod val="50000"/>
                </a:schemeClr>
              </a:solidFill>
            </a:endParaRPr>
          </a:p>
        </p:txBody>
      </p:sp>
    </p:spTree>
    <p:extLst>
      <p:ext uri="{BB962C8B-B14F-4D97-AF65-F5344CB8AC3E}">
        <p14:creationId xmlns:p14="http://schemas.microsoft.com/office/powerpoint/2010/main" val="117646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218" y="384109"/>
            <a:ext cx="9372600" cy="1183855"/>
          </a:xfrm>
        </p:spPr>
        <p:txBody>
          <a:bodyPr>
            <a:noAutofit/>
          </a:bodyPr>
          <a:lstStyle/>
          <a:p>
            <a:pPr algn="ctr"/>
            <a:r>
              <a:rPr lang="en-US" sz="7200" b="1" dirty="0" smtClean="0">
                <a:solidFill>
                  <a:schemeClr val="accent6">
                    <a:lumMod val="50000"/>
                  </a:schemeClr>
                </a:solidFill>
              </a:rPr>
              <a:t>Hex key wrenches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You might use them with setscrews.</a:t>
            </a:r>
          </a:p>
          <a:p>
            <a:r>
              <a:rPr lang="en-US" sz="3600" b="1" dirty="0" smtClean="0">
                <a:solidFill>
                  <a:schemeClr val="accent6">
                    <a:lumMod val="50000"/>
                  </a:schemeClr>
                </a:solidFill>
              </a:rPr>
              <a:t>Setscrews are used in tools and machinery to set two parts tightly together so they don’t move from the set position.</a:t>
            </a:r>
            <a:endParaRPr lang="en-US" sz="3600" b="1" dirty="0">
              <a:solidFill>
                <a:schemeClr val="accent6">
                  <a:lumMod val="50000"/>
                </a:schemeClr>
              </a:solidFill>
            </a:endParaRPr>
          </a:p>
        </p:txBody>
      </p:sp>
    </p:spTree>
    <p:extLst>
      <p:ext uri="{BB962C8B-B14F-4D97-AF65-F5344CB8AC3E}">
        <p14:creationId xmlns:p14="http://schemas.microsoft.com/office/powerpoint/2010/main" val="199446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03564"/>
            <a:ext cx="9372600" cy="1183855"/>
          </a:xfrm>
        </p:spPr>
        <p:txBody>
          <a:bodyPr>
            <a:noAutofit/>
          </a:bodyPr>
          <a:lstStyle/>
          <a:p>
            <a:pPr algn="ctr"/>
            <a:r>
              <a:rPr lang="en-US" sz="7200" b="1" dirty="0" smtClean="0">
                <a:solidFill>
                  <a:schemeClr val="accent6">
                    <a:lumMod val="50000"/>
                  </a:schemeClr>
                </a:solidFill>
              </a:rPr>
              <a:t>Combination wrenches</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2618509" y="2367251"/>
            <a:ext cx="8425982" cy="3301754"/>
          </a:xfrm>
          <a:prstGeom prst="rect">
            <a:avLst/>
          </a:prstGeom>
        </p:spPr>
      </p:pic>
    </p:spTree>
    <p:extLst>
      <p:ext uri="{BB962C8B-B14F-4D97-AF65-F5344CB8AC3E}">
        <p14:creationId xmlns:p14="http://schemas.microsoft.com/office/powerpoint/2010/main" val="378170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03564"/>
            <a:ext cx="9372600" cy="1183855"/>
          </a:xfrm>
        </p:spPr>
        <p:txBody>
          <a:bodyPr>
            <a:noAutofit/>
          </a:bodyPr>
          <a:lstStyle/>
          <a:p>
            <a:pPr algn="ctr"/>
            <a:r>
              <a:rPr lang="en-US" sz="7200" b="1" dirty="0" smtClean="0">
                <a:solidFill>
                  <a:schemeClr val="accent6">
                    <a:lumMod val="50000"/>
                  </a:schemeClr>
                </a:solidFill>
              </a:rPr>
              <a:t>Combination wrenches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Combination wrenches are, as the name implies, a combination of two types of wrenches.</a:t>
            </a:r>
          </a:p>
          <a:p>
            <a:r>
              <a:rPr lang="en-US" sz="3600" b="1" dirty="0" smtClean="0">
                <a:solidFill>
                  <a:schemeClr val="accent6">
                    <a:lumMod val="50000"/>
                  </a:schemeClr>
                </a:solidFill>
              </a:rPr>
              <a:t>One end of a combination wrench is open and the other end is closed, or box-end</a:t>
            </a:r>
          </a:p>
          <a:p>
            <a:r>
              <a:rPr lang="en-US" sz="3600" b="1" dirty="0" smtClean="0">
                <a:solidFill>
                  <a:schemeClr val="accent6">
                    <a:lumMod val="50000"/>
                  </a:schemeClr>
                </a:solidFill>
              </a:rPr>
              <a:t>They speed up your work because you don’t have to keep changing wrenches.</a:t>
            </a:r>
            <a:endParaRPr lang="en-US" sz="3600" b="1" dirty="0">
              <a:solidFill>
                <a:schemeClr val="accent6">
                  <a:lumMod val="50000"/>
                </a:schemeClr>
              </a:solidFill>
            </a:endParaRPr>
          </a:p>
        </p:txBody>
      </p:sp>
    </p:spTree>
    <p:extLst>
      <p:ext uri="{BB962C8B-B14F-4D97-AF65-F5344CB8AC3E}">
        <p14:creationId xmlns:p14="http://schemas.microsoft.com/office/powerpoint/2010/main" val="19590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03564"/>
            <a:ext cx="9372600" cy="1183855"/>
          </a:xfrm>
        </p:spPr>
        <p:txBody>
          <a:bodyPr>
            <a:noAutofit/>
          </a:bodyPr>
          <a:lstStyle/>
          <a:p>
            <a:pPr algn="ctr"/>
            <a:r>
              <a:rPr lang="en-US" sz="7200" b="1" dirty="0" smtClean="0">
                <a:solidFill>
                  <a:schemeClr val="accent6">
                    <a:lumMod val="50000"/>
                  </a:schemeClr>
                </a:solidFill>
              </a:rPr>
              <a:t>Combination wrenches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Combination wrenches are, as the name implies, a combination of two types of wrenches.</a:t>
            </a:r>
          </a:p>
          <a:p>
            <a:r>
              <a:rPr lang="en-US" sz="3600" b="1" dirty="0" smtClean="0">
                <a:solidFill>
                  <a:schemeClr val="accent6">
                    <a:lumMod val="50000"/>
                  </a:schemeClr>
                </a:solidFill>
              </a:rPr>
              <a:t>One end of a combination wrench is open and the other end is closed, or box-end</a:t>
            </a:r>
          </a:p>
          <a:p>
            <a:r>
              <a:rPr lang="en-US" sz="3600" b="1" dirty="0" smtClean="0">
                <a:solidFill>
                  <a:schemeClr val="accent6">
                    <a:lumMod val="50000"/>
                  </a:schemeClr>
                </a:solidFill>
              </a:rPr>
              <a:t>They speed up your work because you don’t have to keep changing wrenches.</a:t>
            </a:r>
            <a:endParaRPr lang="en-US" sz="3600" b="1" dirty="0">
              <a:solidFill>
                <a:schemeClr val="accent6">
                  <a:lumMod val="50000"/>
                </a:schemeClr>
              </a:solidFill>
            </a:endParaRPr>
          </a:p>
        </p:txBody>
      </p:sp>
    </p:spTree>
    <p:extLst>
      <p:ext uri="{BB962C8B-B14F-4D97-AF65-F5344CB8AC3E}">
        <p14:creationId xmlns:p14="http://schemas.microsoft.com/office/powerpoint/2010/main" val="417275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Claw Hammers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192925" y="1659321"/>
            <a:ext cx="8975834" cy="5009493"/>
          </a:xfrm>
        </p:spPr>
        <p:txBody>
          <a:bodyPr>
            <a:normAutofit/>
          </a:bodyPr>
          <a:lstStyle/>
          <a:p>
            <a:r>
              <a:rPr lang="en-US" sz="3600" b="1" dirty="0" smtClean="0">
                <a:solidFill>
                  <a:schemeClr val="accent6">
                    <a:lumMod val="50000"/>
                  </a:schemeClr>
                </a:solidFill>
              </a:rPr>
              <a:t>It’s easier to drive nails with the flat face claw hammer, but the flat face may leave hammer marks when you drive the head of a nail flush with the surface of the work.</a:t>
            </a:r>
          </a:p>
          <a:p>
            <a:r>
              <a:rPr lang="en-US" sz="3600" b="1" dirty="0" smtClean="0">
                <a:solidFill>
                  <a:schemeClr val="accent6">
                    <a:lumMod val="50000"/>
                  </a:schemeClr>
                </a:solidFill>
              </a:rPr>
              <a:t>A claw hammer with a slightly rounded face is called a bell-faced hammer.</a:t>
            </a:r>
          </a:p>
          <a:p>
            <a:r>
              <a:rPr lang="en-US" sz="3600" b="1" dirty="0" smtClean="0">
                <a:solidFill>
                  <a:schemeClr val="accent6">
                    <a:lumMod val="50000"/>
                  </a:schemeClr>
                </a:solidFill>
              </a:rPr>
              <a:t>It can be used to drive a nails flush without damaging the surface of the work.</a:t>
            </a:r>
            <a:endParaRPr lang="en-US" sz="3600" b="1" dirty="0">
              <a:solidFill>
                <a:schemeClr val="accent6">
                  <a:lumMod val="50000"/>
                </a:schemeClr>
              </a:solidFill>
            </a:endParaRPr>
          </a:p>
        </p:txBody>
      </p:sp>
    </p:spTree>
    <p:extLst>
      <p:ext uri="{BB962C8B-B14F-4D97-AF65-F5344CB8AC3E}">
        <p14:creationId xmlns:p14="http://schemas.microsoft.com/office/powerpoint/2010/main" val="76634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03564"/>
            <a:ext cx="9372600" cy="1183855"/>
          </a:xfrm>
        </p:spPr>
        <p:txBody>
          <a:bodyPr>
            <a:noAutofit/>
          </a:bodyPr>
          <a:lstStyle/>
          <a:p>
            <a:pPr algn="ctr"/>
            <a:r>
              <a:rPr lang="en-US" sz="7200" b="1" dirty="0" smtClean="0">
                <a:solidFill>
                  <a:schemeClr val="accent6">
                    <a:lumMod val="50000"/>
                  </a:schemeClr>
                </a:solidFill>
              </a:rPr>
              <a:t>Adjustable wrenches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lnSpcReduction="10000"/>
          </a:bodyPr>
          <a:lstStyle/>
          <a:p>
            <a:r>
              <a:rPr lang="en-US" sz="3600" b="1" dirty="0" smtClean="0">
                <a:solidFill>
                  <a:schemeClr val="accent6">
                    <a:lumMod val="50000"/>
                  </a:schemeClr>
                </a:solidFill>
              </a:rPr>
              <a:t>Adjustable wrenches are used to tighten or remove nuts and bolts and all types of sizes of pipes.</a:t>
            </a:r>
          </a:p>
          <a:p>
            <a:r>
              <a:rPr lang="en-US" sz="3600" b="1" dirty="0" smtClean="0">
                <a:solidFill>
                  <a:schemeClr val="accent6">
                    <a:lumMod val="50000"/>
                  </a:schemeClr>
                </a:solidFill>
              </a:rPr>
              <a:t>They have one fixed jaw and one movable jaw.</a:t>
            </a:r>
          </a:p>
          <a:p>
            <a:r>
              <a:rPr lang="en-US" sz="3600" b="1" dirty="0" smtClean="0">
                <a:solidFill>
                  <a:schemeClr val="accent6">
                    <a:lumMod val="50000"/>
                  </a:schemeClr>
                </a:solidFill>
              </a:rPr>
              <a:t>Common types include pipe wrenches, spud wrenches, and adjustable end wrenches.</a:t>
            </a:r>
          </a:p>
          <a:p>
            <a:r>
              <a:rPr lang="en-US" sz="3600" b="1" dirty="0" smtClean="0">
                <a:solidFill>
                  <a:schemeClr val="accent6">
                    <a:lumMod val="50000"/>
                  </a:schemeClr>
                </a:solidFill>
              </a:rPr>
              <a:t>They save time when working with different sizes of nuts and bolts.</a:t>
            </a:r>
            <a:endParaRPr lang="en-US" sz="3600" b="1" dirty="0">
              <a:solidFill>
                <a:schemeClr val="accent6">
                  <a:lumMod val="50000"/>
                </a:schemeClr>
              </a:solidFill>
            </a:endParaRPr>
          </a:p>
        </p:txBody>
      </p:sp>
    </p:spTree>
    <p:extLst>
      <p:ext uri="{BB962C8B-B14F-4D97-AF65-F5344CB8AC3E}">
        <p14:creationId xmlns:p14="http://schemas.microsoft.com/office/powerpoint/2010/main" val="116896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03564"/>
            <a:ext cx="9372600" cy="1183855"/>
          </a:xfrm>
        </p:spPr>
        <p:txBody>
          <a:bodyPr>
            <a:noAutofit/>
          </a:bodyPr>
          <a:lstStyle/>
          <a:p>
            <a:pPr algn="ctr"/>
            <a:r>
              <a:rPr lang="en-US" sz="7200" b="1" dirty="0" smtClean="0">
                <a:solidFill>
                  <a:schemeClr val="accent6">
                    <a:lumMod val="50000"/>
                  </a:schemeClr>
                </a:solidFill>
              </a:rPr>
              <a:t>Adjustable wrenches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Pipe wrench</a:t>
            </a:r>
            <a:endParaRPr lang="en-US" sz="3600" b="1"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2618510" y="2606491"/>
            <a:ext cx="6250508" cy="3807216"/>
          </a:xfrm>
          <a:prstGeom prst="rect">
            <a:avLst/>
          </a:prstGeom>
        </p:spPr>
      </p:pic>
    </p:spTree>
    <p:extLst>
      <p:ext uri="{BB962C8B-B14F-4D97-AF65-F5344CB8AC3E}">
        <p14:creationId xmlns:p14="http://schemas.microsoft.com/office/powerpoint/2010/main" val="346149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03564"/>
            <a:ext cx="9372600" cy="1183855"/>
          </a:xfrm>
        </p:spPr>
        <p:txBody>
          <a:bodyPr>
            <a:noAutofit/>
          </a:bodyPr>
          <a:lstStyle/>
          <a:p>
            <a:pPr algn="ctr"/>
            <a:r>
              <a:rPr lang="en-US" sz="7200" b="1" dirty="0" smtClean="0">
                <a:solidFill>
                  <a:schemeClr val="accent6">
                    <a:lumMod val="50000"/>
                  </a:schemeClr>
                </a:solidFill>
              </a:rPr>
              <a:t>Adjustable wrenches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Pipe wrenches (often called monkey wrenches) are used to tighten and loosen all types and sizes of threaded pipe.</a:t>
            </a:r>
          </a:p>
          <a:p>
            <a:r>
              <a:rPr lang="en-US" sz="3600" b="1" dirty="0" smtClean="0">
                <a:solidFill>
                  <a:schemeClr val="accent6">
                    <a:lumMod val="50000"/>
                  </a:schemeClr>
                </a:solidFill>
              </a:rPr>
              <a:t>You adjust the upper jaw of the wrench by turning the adjusting nut.</a:t>
            </a:r>
          </a:p>
          <a:p>
            <a:r>
              <a:rPr lang="en-US" sz="3600" b="1" dirty="0" smtClean="0">
                <a:solidFill>
                  <a:schemeClr val="accent6">
                    <a:lumMod val="50000"/>
                  </a:schemeClr>
                </a:solidFill>
              </a:rPr>
              <a:t>Both jaws have serrated teeth for gripping power.</a:t>
            </a:r>
            <a:endParaRPr lang="en-US" sz="3600" b="1" dirty="0">
              <a:solidFill>
                <a:schemeClr val="accent6">
                  <a:lumMod val="50000"/>
                </a:schemeClr>
              </a:solidFill>
            </a:endParaRPr>
          </a:p>
        </p:txBody>
      </p:sp>
    </p:spTree>
    <p:extLst>
      <p:ext uri="{BB962C8B-B14F-4D97-AF65-F5344CB8AC3E}">
        <p14:creationId xmlns:p14="http://schemas.microsoft.com/office/powerpoint/2010/main" val="2861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03564"/>
            <a:ext cx="9372600" cy="1183855"/>
          </a:xfrm>
        </p:spPr>
        <p:txBody>
          <a:bodyPr>
            <a:noAutofit/>
          </a:bodyPr>
          <a:lstStyle/>
          <a:p>
            <a:pPr algn="ctr"/>
            <a:r>
              <a:rPr lang="en-US" sz="7200" b="1" dirty="0" smtClean="0">
                <a:solidFill>
                  <a:schemeClr val="accent6">
                    <a:lumMod val="50000"/>
                  </a:schemeClr>
                </a:solidFill>
              </a:rPr>
              <a:t>Adjustable wrenches</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2770619" y="2240887"/>
            <a:ext cx="7488962" cy="3900501"/>
          </a:xfrm>
          <a:prstGeom prst="rect">
            <a:avLst/>
          </a:prstGeom>
        </p:spPr>
      </p:pic>
    </p:spTree>
    <p:extLst>
      <p:ext uri="{BB962C8B-B14F-4D97-AF65-F5344CB8AC3E}">
        <p14:creationId xmlns:p14="http://schemas.microsoft.com/office/powerpoint/2010/main" val="178665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03564"/>
            <a:ext cx="9372600" cy="1183855"/>
          </a:xfrm>
        </p:spPr>
        <p:txBody>
          <a:bodyPr>
            <a:noAutofit/>
          </a:bodyPr>
          <a:lstStyle/>
          <a:p>
            <a:pPr algn="ctr"/>
            <a:r>
              <a:rPr lang="en-US" sz="7200" b="1" dirty="0" smtClean="0">
                <a:solidFill>
                  <a:schemeClr val="accent6">
                    <a:lumMod val="50000"/>
                  </a:schemeClr>
                </a:solidFill>
              </a:rPr>
              <a:t>Sockets and ratchets</a:t>
            </a:r>
            <a:endParaRPr lang="en-US" sz="7200" b="1" dirty="0">
              <a:solidFill>
                <a:schemeClr val="accent6">
                  <a:lumMod val="50000"/>
                </a:schemeClr>
              </a:solidFill>
            </a:endParaRPr>
          </a:p>
        </p:txBody>
      </p:sp>
      <p:pic>
        <p:nvPicPr>
          <p:cNvPr id="5" name="Content Placeholder 4"/>
          <p:cNvPicPr>
            <a:picLocks noGrp="1" noChangeAspect="1"/>
          </p:cNvPicPr>
          <p:nvPr>
            <p:ph idx="1"/>
          </p:nvPr>
        </p:nvPicPr>
        <p:blipFill>
          <a:blip r:embed="rId2"/>
          <a:stretch>
            <a:fillRect/>
          </a:stretch>
        </p:blipFill>
        <p:spPr>
          <a:xfrm>
            <a:off x="2598371" y="1987419"/>
            <a:ext cx="4238567" cy="4483100"/>
          </a:xfrm>
          <a:prstGeom prst="rect">
            <a:avLst/>
          </a:prstGeom>
        </p:spPr>
      </p:pic>
      <p:pic>
        <p:nvPicPr>
          <p:cNvPr id="6" name="Picture 5"/>
          <p:cNvPicPr>
            <a:picLocks noChangeAspect="1"/>
          </p:cNvPicPr>
          <p:nvPr/>
        </p:nvPicPr>
        <p:blipFill>
          <a:blip r:embed="rId3"/>
          <a:stretch>
            <a:fillRect/>
          </a:stretch>
        </p:blipFill>
        <p:spPr>
          <a:xfrm rot="5400000">
            <a:off x="7356406" y="3076999"/>
            <a:ext cx="5157534" cy="1794518"/>
          </a:xfrm>
          <a:prstGeom prst="rect">
            <a:avLst/>
          </a:prstGeom>
        </p:spPr>
      </p:pic>
    </p:spTree>
    <p:extLst>
      <p:ext uri="{BB962C8B-B14F-4D97-AF65-F5344CB8AC3E}">
        <p14:creationId xmlns:p14="http://schemas.microsoft.com/office/powerpoint/2010/main" val="217212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03564"/>
            <a:ext cx="9372600" cy="1183855"/>
          </a:xfrm>
        </p:spPr>
        <p:txBody>
          <a:bodyPr>
            <a:noAutofit/>
          </a:bodyPr>
          <a:lstStyle/>
          <a:p>
            <a:pPr algn="ctr"/>
            <a:r>
              <a:rPr lang="en-US" sz="7200" b="1" dirty="0" smtClean="0">
                <a:solidFill>
                  <a:schemeClr val="accent6">
                    <a:lumMod val="50000"/>
                  </a:schemeClr>
                </a:solidFill>
              </a:rPr>
              <a:t>Sockets and Ratchets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Socket wrench sets include different combinations of sockets and ratchets that are used to turn the sockets.</a:t>
            </a:r>
          </a:p>
          <a:p>
            <a:r>
              <a:rPr lang="en-US" sz="3600" b="1" dirty="0" smtClean="0">
                <a:solidFill>
                  <a:schemeClr val="accent6">
                    <a:lumMod val="50000"/>
                  </a:schemeClr>
                </a:solidFill>
              </a:rPr>
              <a:t>Most sockets have 6 or 12 gripping points.</a:t>
            </a:r>
          </a:p>
          <a:p>
            <a:r>
              <a:rPr lang="en-US" sz="3600" b="1" dirty="0" smtClean="0">
                <a:solidFill>
                  <a:schemeClr val="accent6">
                    <a:lumMod val="50000"/>
                  </a:schemeClr>
                </a:solidFill>
              </a:rPr>
              <a:t>The end of the socket that fits into the handle is square.</a:t>
            </a:r>
          </a:p>
          <a:p>
            <a:r>
              <a:rPr lang="en-US" sz="3600" b="1" dirty="0" smtClean="0">
                <a:solidFill>
                  <a:schemeClr val="accent6">
                    <a:lumMod val="50000"/>
                  </a:schemeClr>
                </a:solidFill>
              </a:rPr>
              <a:t>Sockets come in different lengths.</a:t>
            </a:r>
            <a:endParaRPr lang="en-US" sz="3600" b="1" dirty="0">
              <a:solidFill>
                <a:schemeClr val="accent6">
                  <a:lumMod val="50000"/>
                </a:schemeClr>
              </a:solidFill>
            </a:endParaRPr>
          </a:p>
        </p:txBody>
      </p:sp>
    </p:spTree>
    <p:extLst>
      <p:ext uri="{BB962C8B-B14F-4D97-AF65-F5344CB8AC3E}">
        <p14:creationId xmlns:p14="http://schemas.microsoft.com/office/powerpoint/2010/main" val="138957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03564"/>
            <a:ext cx="9372600" cy="1183855"/>
          </a:xfrm>
        </p:spPr>
        <p:txBody>
          <a:bodyPr>
            <a:noAutofit/>
          </a:bodyPr>
          <a:lstStyle/>
          <a:p>
            <a:pPr algn="ctr"/>
            <a:r>
              <a:rPr lang="en-US" sz="7200" b="1" dirty="0" smtClean="0">
                <a:solidFill>
                  <a:schemeClr val="accent6">
                    <a:lumMod val="50000"/>
                  </a:schemeClr>
                </a:solidFill>
              </a:rPr>
              <a:t>Sockets and Ratchets</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The longer socket is called a deep socket.</a:t>
            </a:r>
          </a:p>
          <a:p>
            <a:r>
              <a:rPr lang="en-US" sz="3600" b="1" dirty="0" smtClean="0">
                <a:solidFill>
                  <a:srgbClr val="00B050"/>
                </a:solidFill>
              </a:rPr>
              <a:t>It is used when normal sockets will not reach down over the end of the bolt and grip it</a:t>
            </a:r>
          </a:p>
          <a:p>
            <a:r>
              <a:rPr lang="en-US" sz="3600" b="1" dirty="0" smtClean="0">
                <a:solidFill>
                  <a:schemeClr val="accent6">
                    <a:lumMod val="50000"/>
                  </a:schemeClr>
                </a:solidFill>
              </a:rPr>
              <a:t>The ratchet handle has a small lever that you can use to change the turning direction.</a:t>
            </a:r>
            <a:endParaRPr lang="en-US" sz="3600" b="1" dirty="0">
              <a:solidFill>
                <a:schemeClr val="accent6">
                  <a:lumMod val="50000"/>
                </a:schemeClr>
              </a:solidFill>
            </a:endParaRPr>
          </a:p>
        </p:txBody>
      </p:sp>
    </p:spTree>
    <p:extLst>
      <p:ext uri="{BB962C8B-B14F-4D97-AF65-F5344CB8AC3E}">
        <p14:creationId xmlns:p14="http://schemas.microsoft.com/office/powerpoint/2010/main" val="133387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03564"/>
            <a:ext cx="9372600" cy="1183855"/>
          </a:xfrm>
        </p:spPr>
        <p:txBody>
          <a:bodyPr>
            <a:noAutofit/>
          </a:bodyPr>
          <a:lstStyle/>
          <a:p>
            <a:pPr algn="ctr"/>
            <a:r>
              <a:rPr lang="en-US" sz="7200" b="1" dirty="0" smtClean="0">
                <a:solidFill>
                  <a:schemeClr val="accent6">
                    <a:lumMod val="50000"/>
                  </a:schemeClr>
                </a:solidFill>
              </a:rPr>
              <a:t>Torque wrenches</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2807370" y="2558393"/>
            <a:ext cx="7657192" cy="3231863"/>
          </a:xfrm>
          <a:prstGeom prst="rect">
            <a:avLst/>
          </a:prstGeom>
        </p:spPr>
      </p:pic>
    </p:spTree>
    <p:extLst>
      <p:ext uri="{BB962C8B-B14F-4D97-AF65-F5344CB8AC3E}">
        <p14:creationId xmlns:p14="http://schemas.microsoft.com/office/powerpoint/2010/main" val="67957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8553"/>
            <a:ext cx="9372600" cy="1183855"/>
          </a:xfrm>
        </p:spPr>
        <p:txBody>
          <a:bodyPr>
            <a:noAutofit/>
          </a:bodyPr>
          <a:lstStyle/>
          <a:p>
            <a:pPr algn="ctr"/>
            <a:r>
              <a:rPr lang="en-US" sz="7200" b="1" dirty="0" smtClean="0">
                <a:solidFill>
                  <a:schemeClr val="accent6">
                    <a:lumMod val="50000"/>
                  </a:schemeClr>
                </a:solidFill>
              </a:rPr>
              <a:t>Torque wrenches</a:t>
            </a:r>
            <a:endParaRPr lang="en-US" sz="7200" b="1" dirty="0">
              <a:solidFill>
                <a:schemeClr val="accent6">
                  <a:lumMod val="50000"/>
                </a:schemeClr>
              </a:solidFill>
            </a:endParaRPr>
          </a:p>
        </p:txBody>
      </p:sp>
      <p:sp>
        <p:nvSpPr>
          <p:cNvPr id="3" name="Content Placeholder 2"/>
          <p:cNvSpPr>
            <a:spLocks noGrp="1"/>
          </p:cNvSpPr>
          <p:nvPr>
            <p:ph idx="1"/>
          </p:nvPr>
        </p:nvSpPr>
        <p:spPr>
          <a:xfrm>
            <a:off x="1981200" y="1746787"/>
            <a:ext cx="9372600" cy="4814434"/>
          </a:xfrm>
        </p:spPr>
        <p:txBody>
          <a:bodyPr>
            <a:normAutofit/>
          </a:bodyPr>
          <a:lstStyle/>
          <a:p>
            <a:r>
              <a:rPr lang="en-US" sz="3600" b="1" dirty="0" smtClean="0">
                <a:solidFill>
                  <a:schemeClr val="accent6">
                    <a:lumMod val="50000"/>
                  </a:schemeClr>
                </a:solidFill>
              </a:rPr>
              <a:t>Torque wrenches measure resistance to turning.</a:t>
            </a:r>
          </a:p>
          <a:p>
            <a:r>
              <a:rPr lang="en-US" sz="3600" b="1" dirty="0" smtClean="0">
                <a:solidFill>
                  <a:schemeClr val="accent6">
                    <a:lumMod val="50000"/>
                  </a:schemeClr>
                </a:solidFill>
              </a:rPr>
              <a:t>You need them when installing fasteners that must be tightened in sequence without distorting the </a:t>
            </a:r>
            <a:r>
              <a:rPr lang="en-US" sz="3600" b="1" dirty="0" err="1">
                <a:solidFill>
                  <a:schemeClr val="accent6">
                    <a:lumMod val="50000"/>
                  </a:schemeClr>
                </a:solidFill>
              </a:rPr>
              <a:t>w</a:t>
            </a:r>
            <a:r>
              <a:rPr lang="en-US" sz="3600" b="1" dirty="0" err="1" smtClean="0">
                <a:solidFill>
                  <a:schemeClr val="accent6">
                    <a:lumMod val="50000"/>
                  </a:schemeClr>
                </a:solidFill>
              </a:rPr>
              <a:t>orkpiece</a:t>
            </a:r>
            <a:r>
              <a:rPr lang="en-US" sz="3600" b="1" dirty="0" smtClean="0">
                <a:solidFill>
                  <a:schemeClr val="accent6">
                    <a:lumMod val="50000"/>
                  </a:schemeClr>
                </a:solidFill>
              </a:rPr>
              <a:t>.</a:t>
            </a:r>
          </a:p>
          <a:p>
            <a:r>
              <a:rPr lang="en-US" sz="3600" b="1" dirty="0" smtClean="0">
                <a:solidFill>
                  <a:schemeClr val="accent6">
                    <a:lumMod val="50000"/>
                  </a:schemeClr>
                </a:solidFill>
              </a:rPr>
              <a:t>You will use a torque wrench only when a torque setting is specified for a particular bolt.</a:t>
            </a:r>
            <a:endParaRPr lang="en-US" sz="3600" b="1" dirty="0">
              <a:solidFill>
                <a:schemeClr val="accent6">
                  <a:lumMod val="50000"/>
                </a:schemeClr>
              </a:solidFill>
            </a:endParaRPr>
          </a:p>
        </p:txBody>
      </p:sp>
    </p:spTree>
    <p:extLst>
      <p:ext uri="{BB962C8B-B14F-4D97-AF65-F5344CB8AC3E}">
        <p14:creationId xmlns:p14="http://schemas.microsoft.com/office/powerpoint/2010/main" val="395925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8553"/>
            <a:ext cx="9372600" cy="1183855"/>
          </a:xfrm>
        </p:spPr>
        <p:txBody>
          <a:bodyPr>
            <a:noAutofit/>
          </a:bodyPr>
          <a:lstStyle/>
          <a:p>
            <a:pPr algn="ctr"/>
            <a:r>
              <a:rPr lang="en-US" sz="7200" b="1" dirty="0" smtClean="0">
                <a:solidFill>
                  <a:schemeClr val="accent6">
                    <a:lumMod val="50000"/>
                  </a:schemeClr>
                </a:solidFill>
              </a:rPr>
              <a:t>Torque wrenches</a:t>
            </a:r>
            <a:endParaRPr lang="en-US" sz="7200" b="1" dirty="0">
              <a:solidFill>
                <a:schemeClr val="accent6">
                  <a:lumMod val="50000"/>
                </a:schemeClr>
              </a:solidFill>
            </a:endParaRPr>
          </a:p>
        </p:txBody>
      </p:sp>
      <p:sp>
        <p:nvSpPr>
          <p:cNvPr id="3" name="Content Placeholder 2"/>
          <p:cNvSpPr>
            <a:spLocks noGrp="1"/>
          </p:cNvSpPr>
          <p:nvPr>
            <p:ph idx="1"/>
          </p:nvPr>
        </p:nvSpPr>
        <p:spPr>
          <a:xfrm>
            <a:off x="1981200" y="1746787"/>
            <a:ext cx="9372600" cy="4814434"/>
          </a:xfrm>
        </p:spPr>
        <p:txBody>
          <a:bodyPr>
            <a:normAutofit/>
          </a:bodyPr>
          <a:lstStyle/>
          <a:p>
            <a:r>
              <a:rPr lang="en-US" sz="3600" b="1" dirty="0" smtClean="0">
                <a:solidFill>
                  <a:schemeClr val="accent6">
                    <a:lumMod val="50000"/>
                  </a:schemeClr>
                </a:solidFill>
              </a:rPr>
              <a:t>Torque specifications are usually stated in inch-pounds for small fasteners or foot-pounds for large fasteners.</a:t>
            </a:r>
          </a:p>
          <a:p>
            <a:r>
              <a:rPr lang="en-US" sz="3600" b="1" dirty="0" smtClean="0">
                <a:solidFill>
                  <a:srgbClr val="00B050"/>
                </a:solidFill>
              </a:rPr>
              <a:t>Hold the head of the wrench with one hand to support he bolt and to make sure it is properly aligned</a:t>
            </a:r>
            <a:endParaRPr lang="en-US" sz="3600" b="1" dirty="0">
              <a:solidFill>
                <a:srgbClr val="00B050"/>
              </a:solidFill>
            </a:endParaRPr>
          </a:p>
        </p:txBody>
      </p:sp>
    </p:spTree>
    <p:extLst>
      <p:ext uri="{BB962C8B-B14F-4D97-AF65-F5344CB8AC3E}">
        <p14:creationId xmlns:p14="http://schemas.microsoft.com/office/powerpoint/2010/main" val="300050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Ball peen Hammers</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1981201" y="1842072"/>
            <a:ext cx="8652860" cy="4298078"/>
          </a:xfrm>
          <a:prstGeom prst="rect">
            <a:avLst/>
          </a:prstGeom>
        </p:spPr>
      </p:pic>
    </p:spTree>
    <p:extLst>
      <p:ext uri="{BB962C8B-B14F-4D97-AF65-F5344CB8AC3E}">
        <p14:creationId xmlns:p14="http://schemas.microsoft.com/office/powerpoint/2010/main" val="147063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8553"/>
            <a:ext cx="9372600" cy="1183855"/>
          </a:xfrm>
        </p:spPr>
        <p:txBody>
          <a:bodyPr>
            <a:noAutofit/>
          </a:bodyPr>
          <a:lstStyle/>
          <a:p>
            <a:pPr algn="ctr"/>
            <a:r>
              <a:rPr lang="en-US" sz="7200" b="1" dirty="0" smtClean="0">
                <a:solidFill>
                  <a:schemeClr val="accent6">
                    <a:lumMod val="50000"/>
                  </a:schemeClr>
                </a:solidFill>
              </a:rPr>
              <a:t>Steel Rule</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1510374" y="3001840"/>
            <a:ext cx="10242300" cy="1056814"/>
          </a:xfrm>
          <a:prstGeom prst="rect">
            <a:avLst/>
          </a:prstGeom>
        </p:spPr>
      </p:pic>
    </p:spTree>
    <p:extLst>
      <p:ext uri="{BB962C8B-B14F-4D97-AF65-F5344CB8AC3E}">
        <p14:creationId xmlns:p14="http://schemas.microsoft.com/office/powerpoint/2010/main" val="320775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8553"/>
            <a:ext cx="9372600" cy="1183855"/>
          </a:xfrm>
        </p:spPr>
        <p:txBody>
          <a:bodyPr>
            <a:noAutofit/>
          </a:bodyPr>
          <a:lstStyle/>
          <a:p>
            <a:pPr algn="ctr"/>
            <a:r>
              <a:rPr lang="en-US" sz="7200" b="1" dirty="0" smtClean="0">
                <a:solidFill>
                  <a:schemeClr val="accent6">
                    <a:lumMod val="50000"/>
                  </a:schemeClr>
                </a:solidFill>
              </a:rPr>
              <a:t>Steel rule</a:t>
            </a:r>
            <a:endParaRPr lang="en-US" sz="7200" b="1" dirty="0">
              <a:solidFill>
                <a:schemeClr val="accent6">
                  <a:lumMod val="50000"/>
                </a:schemeClr>
              </a:solidFill>
            </a:endParaRPr>
          </a:p>
        </p:txBody>
      </p:sp>
      <p:sp>
        <p:nvSpPr>
          <p:cNvPr id="3" name="Content Placeholder 2"/>
          <p:cNvSpPr>
            <a:spLocks noGrp="1"/>
          </p:cNvSpPr>
          <p:nvPr>
            <p:ph idx="1"/>
          </p:nvPr>
        </p:nvSpPr>
        <p:spPr>
          <a:xfrm>
            <a:off x="1981200" y="1746787"/>
            <a:ext cx="9372600" cy="4814434"/>
          </a:xfrm>
        </p:spPr>
        <p:txBody>
          <a:bodyPr>
            <a:normAutofit/>
          </a:bodyPr>
          <a:lstStyle/>
          <a:p>
            <a:r>
              <a:rPr lang="en-US" sz="3600" b="1" dirty="0" smtClean="0">
                <a:solidFill>
                  <a:schemeClr val="accent6">
                    <a:lumMod val="50000"/>
                  </a:schemeClr>
                </a:solidFill>
              </a:rPr>
              <a:t>The flat steel rule is the simplest and most common measuring tool.</a:t>
            </a:r>
          </a:p>
          <a:p>
            <a:r>
              <a:rPr lang="en-US" sz="3600" b="1" dirty="0" smtClean="0">
                <a:solidFill>
                  <a:schemeClr val="accent6">
                    <a:lumMod val="50000"/>
                  </a:schemeClr>
                </a:solidFill>
              </a:rPr>
              <a:t>Flat steel rules are usually 6 or 12 inches long, but longer sizes are available.</a:t>
            </a:r>
          </a:p>
          <a:p>
            <a:r>
              <a:rPr lang="en-US" sz="3600" b="1" dirty="0" smtClean="0">
                <a:solidFill>
                  <a:schemeClr val="accent6">
                    <a:lumMod val="50000"/>
                  </a:schemeClr>
                </a:solidFill>
              </a:rPr>
              <a:t>They can be flexible or nonflexible, thin or wide.</a:t>
            </a:r>
          </a:p>
          <a:p>
            <a:r>
              <a:rPr lang="en-US" sz="3600" b="1" dirty="0" smtClean="0">
                <a:solidFill>
                  <a:schemeClr val="accent6">
                    <a:lumMod val="50000"/>
                  </a:schemeClr>
                </a:solidFill>
              </a:rPr>
              <a:t>The thinner the rule, the more accurately it measures.</a:t>
            </a:r>
            <a:endParaRPr lang="en-US" sz="3600" b="1" dirty="0">
              <a:solidFill>
                <a:schemeClr val="accent6">
                  <a:lumMod val="50000"/>
                </a:schemeClr>
              </a:solidFill>
            </a:endParaRPr>
          </a:p>
        </p:txBody>
      </p:sp>
    </p:spTree>
    <p:extLst>
      <p:ext uri="{BB962C8B-B14F-4D97-AF65-F5344CB8AC3E}">
        <p14:creationId xmlns:p14="http://schemas.microsoft.com/office/powerpoint/2010/main" val="37886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8553"/>
            <a:ext cx="9372600" cy="1183855"/>
          </a:xfrm>
        </p:spPr>
        <p:txBody>
          <a:bodyPr>
            <a:noAutofit/>
          </a:bodyPr>
          <a:lstStyle/>
          <a:p>
            <a:pPr algn="ctr"/>
            <a:r>
              <a:rPr lang="en-US" sz="7200" b="1" dirty="0" smtClean="0">
                <a:solidFill>
                  <a:schemeClr val="accent6">
                    <a:lumMod val="50000"/>
                  </a:schemeClr>
                </a:solidFill>
              </a:rPr>
              <a:t>Measuring tape</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3577390" y="1818440"/>
            <a:ext cx="5256961" cy="4238170"/>
          </a:xfrm>
          <a:prstGeom prst="rect">
            <a:avLst/>
          </a:prstGeom>
        </p:spPr>
      </p:pic>
    </p:spTree>
    <p:extLst>
      <p:ext uri="{BB962C8B-B14F-4D97-AF65-F5344CB8AC3E}">
        <p14:creationId xmlns:p14="http://schemas.microsoft.com/office/powerpoint/2010/main" val="164361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8553"/>
            <a:ext cx="9372600" cy="1183855"/>
          </a:xfrm>
        </p:spPr>
        <p:txBody>
          <a:bodyPr>
            <a:noAutofit/>
          </a:bodyPr>
          <a:lstStyle/>
          <a:p>
            <a:pPr algn="ctr"/>
            <a:r>
              <a:rPr lang="en-US" sz="7200" b="1" dirty="0" smtClean="0">
                <a:solidFill>
                  <a:schemeClr val="accent6">
                    <a:lumMod val="50000"/>
                  </a:schemeClr>
                </a:solidFill>
              </a:rPr>
              <a:t>Measuring tape</a:t>
            </a:r>
            <a:endParaRPr lang="en-US" sz="7200" b="1" dirty="0">
              <a:solidFill>
                <a:schemeClr val="accent6">
                  <a:lumMod val="50000"/>
                </a:schemeClr>
              </a:solidFill>
            </a:endParaRPr>
          </a:p>
        </p:txBody>
      </p:sp>
      <p:sp>
        <p:nvSpPr>
          <p:cNvPr id="3" name="Content Placeholder 2"/>
          <p:cNvSpPr>
            <a:spLocks noGrp="1"/>
          </p:cNvSpPr>
          <p:nvPr>
            <p:ph idx="1"/>
          </p:nvPr>
        </p:nvSpPr>
        <p:spPr>
          <a:xfrm>
            <a:off x="1981200" y="1746787"/>
            <a:ext cx="9372600" cy="4814434"/>
          </a:xfrm>
        </p:spPr>
        <p:txBody>
          <a:bodyPr>
            <a:normAutofit lnSpcReduction="10000"/>
          </a:bodyPr>
          <a:lstStyle/>
          <a:p>
            <a:r>
              <a:rPr lang="en-US" sz="3600" b="1" dirty="0" smtClean="0">
                <a:solidFill>
                  <a:schemeClr val="accent6">
                    <a:lumMod val="50000"/>
                  </a:schemeClr>
                </a:solidFill>
              </a:rPr>
              <a:t>The standard tape measure blade is marked similarly to a 1/16-inch standard ruler.</a:t>
            </a:r>
          </a:p>
          <a:p>
            <a:r>
              <a:rPr lang="en-US" sz="3600" b="1" dirty="0" smtClean="0">
                <a:solidFill>
                  <a:schemeClr val="accent6">
                    <a:lumMod val="50000"/>
                  </a:schemeClr>
                </a:solidFill>
              </a:rPr>
              <a:t>Along with the ½ inch, ¼ inch, 1/8 inch, and 1/16 inch markings, the standard tape measure may also include metric increments.</a:t>
            </a:r>
          </a:p>
          <a:p>
            <a:r>
              <a:rPr lang="en-US" sz="3600" b="1" dirty="0" smtClean="0">
                <a:solidFill>
                  <a:schemeClr val="accent6">
                    <a:lumMod val="50000"/>
                  </a:schemeClr>
                </a:solidFill>
              </a:rPr>
              <a:t>The curve of the tape measure blade is designed to strengthen the blade and makes the tape easier to read when it is placed on a surface to be marked.</a:t>
            </a:r>
            <a:endParaRPr lang="en-US" sz="3600" b="1" dirty="0">
              <a:solidFill>
                <a:schemeClr val="accent6">
                  <a:lumMod val="50000"/>
                </a:schemeClr>
              </a:solidFill>
            </a:endParaRPr>
          </a:p>
        </p:txBody>
      </p:sp>
    </p:spTree>
    <p:extLst>
      <p:ext uri="{BB962C8B-B14F-4D97-AF65-F5344CB8AC3E}">
        <p14:creationId xmlns:p14="http://schemas.microsoft.com/office/powerpoint/2010/main" val="10861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091" y="834190"/>
            <a:ext cx="9372600" cy="1183855"/>
          </a:xfrm>
        </p:spPr>
        <p:txBody>
          <a:bodyPr>
            <a:noAutofit/>
          </a:bodyPr>
          <a:lstStyle/>
          <a:p>
            <a:pPr algn="ctr"/>
            <a:r>
              <a:rPr lang="en-US" sz="7200" b="1" dirty="0" smtClean="0">
                <a:solidFill>
                  <a:schemeClr val="accent6">
                    <a:lumMod val="50000"/>
                  </a:schemeClr>
                </a:solidFill>
              </a:rPr>
              <a:t>Wooden folding rule</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3552621" y="2241562"/>
            <a:ext cx="6408797" cy="4118585"/>
          </a:xfrm>
          <a:prstGeom prst="rect">
            <a:avLst/>
          </a:prstGeom>
        </p:spPr>
      </p:pic>
    </p:spTree>
    <p:extLst>
      <p:ext uri="{BB962C8B-B14F-4D97-AF65-F5344CB8AC3E}">
        <p14:creationId xmlns:p14="http://schemas.microsoft.com/office/powerpoint/2010/main" val="400297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655" y="764917"/>
            <a:ext cx="9372600" cy="1183855"/>
          </a:xfrm>
        </p:spPr>
        <p:txBody>
          <a:bodyPr>
            <a:noAutofit/>
          </a:bodyPr>
          <a:lstStyle/>
          <a:p>
            <a:pPr algn="ctr"/>
            <a:r>
              <a:rPr lang="en-US" sz="7200" b="1" dirty="0" smtClean="0">
                <a:solidFill>
                  <a:schemeClr val="accent6">
                    <a:lumMod val="50000"/>
                  </a:schemeClr>
                </a:solidFill>
              </a:rPr>
              <a:t>Wooden folding rule</a:t>
            </a:r>
            <a:endParaRPr lang="en-US" sz="7200" b="1" dirty="0">
              <a:solidFill>
                <a:schemeClr val="accent6">
                  <a:lumMod val="50000"/>
                </a:schemeClr>
              </a:solidFill>
            </a:endParaRPr>
          </a:p>
        </p:txBody>
      </p:sp>
      <p:sp>
        <p:nvSpPr>
          <p:cNvPr id="3" name="Content Placeholder 2"/>
          <p:cNvSpPr>
            <a:spLocks noGrp="1"/>
          </p:cNvSpPr>
          <p:nvPr>
            <p:ph idx="1"/>
          </p:nvPr>
        </p:nvSpPr>
        <p:spPr>
          <a:xfrm>
            <a:off x="1981200" y="1802205"/>
            <a:ext cx="9372600" cy="4814434"/>
          </a:xfrm>
        </p:spPr>
        <p:txBody>
          <a:bodyPr>
            <a:normAutofit/>
          </a:bodyPr>
          <a:lstStyle/>
          <a:p>
            <a:r>
              <a:rPr lang="en-US" sz="3600" b="1" dirty="0" smtClean="0">
                <a:solidFill>
                  <a:schemeClr val="accent6">
                    <a:lumMod val="50000"/>
                  </a:schemeClr>
                </a:solidFill>
              </a:rPr>
              <a:t>A wooden folding rule is usually marked in sixteenths of an inch on both edges of each side.</a:t>
            </a:r>
          </a:p>
          <a:p>
            <a:r>
              <a:rPr lang="en-US" sz="3600" b="1" dirty="0" smtClean="0">
                <a:solidFill>
                  <a:schemeClr val="accent6">
                    <a:lumMod val="50000"/>
                  </a:schemeClr>
                </a:solidFill>
              </a:rPr>
              <a:t>Folding rules come in 6 and 8 foot lengths.</a:t>
            </a:r>
          </a:p>
          <a:p>
            <a:r>
              <a:rPr lang="en-US" sz="3600" b="1" dirty="0" smtClean="0">
                <a:solidFill>
                  <a:srgbClr val="00B050"/>
                </a:solidFill>
              </a:rPr>
              <a:t>Because of its stiffness, a  folding rule is better for measuring vertical distance.</a:t>
            </a:r>
          </a:p>
          <a:p>
            <a:r>
              <a:rPr lang="en-US" sz="3600" b="1" dirty="0" smtClean="0">
                <a:solidFill>
                  <a:schemeClr val="accent6">
                    <a:lumMod val="50000"/>
                  </a:schemeClr>
                </a:solidFill>
              </a:rPr>
              <a:t>Unlike a tape measure it can be held straight up.</a:t>
            </a:r>
            <a:endParaRPr lang="en-US" sz="3600" b="1" dirty="0">
              <a:solidFill>
                <a:schemeClr val="accent6">
                  <a:lumMod val="50000"/>
                </a:schemeClr>
              </a:solidFill>
            </a:endParaRPr>
          </a:p>
        </p:txBody>
      </p:sp>
    </p:spTree>
    <p:extLst>
      <p:ext uri="{BB962C8B-B14F-4D97-AF65-F5344CB8AC3E}">
        <p14:creationId xmlns:p14="http://schemas.microsoft.com/office/powerpoint/2010/main" val="96882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655" y="764917"/>
            <a:ext cx="9372600" cy="1183855"/>
          </a:xfrm>
        </p:spPr>
        <p:txBody>
          <a:bodyPr>
            <a:noAutofit/>
          </a:bodyPr>
          <a:lstStyle/>
          <a:p>
            <a:pPr algn="ctr"/>
            <a:r>
              <a:rPr lang="en-US" sz="7200" b="1" dirty="0" smtClean="0">
                <a:solidFill>
                  <a:schemeClr val="accent6">
                    <a:lumMod val="50000"/>
                  </a:schemeClr>
                </a:solidFill>
              </a:rPr>
              <a:t>Laser measuring tools</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3214255" y="1948772"/>
            <a:ext cx="6189951" cy="4119131"/>
          </a:xfrm>
          <a:prstGeom prst="rect">
            <a:avLst/>
          </a:prstGeom>
        </p:spPr>
      </p:pic>
    </p:spTree>
    <p:extLst>
      <p:ext uri="{BB962C8B-B14F-4D97-AF65-F5344CB8AC3E}">
        <p14:creationId xmlns:p14="http://schemas.microsoft.com/office/powerpoint/2010/main" val="211163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655" y="764917"/>
            <a:ext cx="9372600" cy="1183855"/>
          </a:xfrm>
        </p:spPr>
        <p:txBody>
          <a:bodyPr>
            <a:noAutofit/>
          </a:bodyPr>
          <a:lstStyle/>
          <a:p>
            <a:pPr algn="ctr"/>
            <a:r>
              <a:rPr lang="en-US" sz="7200" b="1" dirty="0" smtClean="0">
                <a:solidFill>
                  <a:schemeClr val="accent6">
                    <a:lumMod val="50000"/>
                  </a:schemeClr>
                </a:solidFill>
              </a:rPr>
              <a:t>Laser measuring tools</a:t>
            </a:r>
            <a:endParaRPr lang="en-US" sz="7200" b="1" dirty="0">
              <a:solidFill>
                <a:schemeClr val="accent6">
                  <a:lumMod val="50000"/>
                </a:schemeClr>
              </a:solidFill>
            </a:endParaRPr>
          </a:p>
        </p:txBody>
      </p:sp>
      <p:sp>
        <p:nvSpPr>
          <p:cNvPr id="3" name="Content Placeholder 2"/>
          <p:cNvSpPr>
            <a:spLocks noGrp="1"/>
          </p:cNvSpPr>
          <p:nvPr>
            <p:ph idx="1"/>
          </p:nvPr>
        </p:nvSpPr>
        <p:spPr>
          <a:xfrm>
            <a:off x="1981200" y="1802205"/>
            <a:ext cx="9372600" cy="4814434"/>
          </a:xfrm>
        </p:spPr>
        <p:txBody>
          <a:bodyPr>
            <a:normAutofit/>
          </a:bodyPr>
          <a:lstStyle/>
          <a:p>
            <a:r>
              <a:rPr lang="en-US" sz="3600" b="1" dirty="0" smtClean="0">
                <a:solidFill>
                  <a:schemeClr val="accent6">
                    <a:lumMod val="50000"/>
                  </a:schemeClr>
                </a:solidFill>
              </a:rPr>
              <a:t>A laser measuring tool can be considered a battery powered, electronic version of a tape measure.</a:t>
            </a:r>
          </a:p>
          <a:p>
            <a:r>
              <a:rPr lang="en-US" sz="3600" b="1" dirty="0" smtClean="0">
                <a:solidFill>
                  <a:schemeClr val="accent6">
                    <a:lumMod val="50000"/>
                  </a:schemeClr>
                </a:solidFill>
              </a:rPr>
              <a:t>They work by pointing it at a specific object and then pressing a measurement button on the control panel.</a:t>
            </a:r>
          </a:p>
          <a:p>
            <a:r>
              <a:rPr lang="en-US" sz="3600" b="1" dirty="0" smtClean="0">
                <a:solidFill>
                  <a:schemeClr val="accent6">
                    <a:lumMod val="50000"/>
                  </a:schemeClr>
                </a:solidFill>
              </a:rPr>
              <a:t>When the button is pressed, a laser shoots out at the object and a reading is sent back.</a:t>
            </a:r>
            <a:endParaRPr lang="en-US" sz="3600" b="1" dirty="0">
              <a:solidFill>
                <a:schemeClr val="accent6">
                  <a:lumMod val="50000"/>
                </a:schemeClr>
              </a:solidFill>
            </a:endParaRPr>
          </a:p>
        </p:txBody>
      </p:sp>
    </p:spTree>
    <p:extLst>
      <p:ext uri="{BB962C8B-B14F-4D97-AF65-F5344CB8AC3E}">
        <p14:creationId xmlns:p14="http://schemas.microsoft.com/office/powerpoint/2010/main" val="355003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091" y="293862"/>
            <a:ext cx="9372600" cy="1183855"/>
          </a:xfrm>
        </p:spPr>
        <p:txBody>
          <a:bodyPr>
            <a:noAutofit/>
          </a:bodyPr>
          <a:lstStyle/>
          <a:p>
            <a:pPr algn="ctr"/>
            <a:r>
              <a:rPr lang="en-US" sz="7200" b="1" dirty="0" smtClean="0">
                <a:solidFill>
                  <a:schemeClr val="accent6">
                    <a:lumMod val="50000"/>
                  </a:schemeClr>
                </a:solidFill>
              </a:rPr>
              <a:t>Levels</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2507673" y="1845344"/>
            <a:ext cx="8198698" cy="3535439"/>
          </a:xfrm>
          <a:prstGeom prst="rect">
            <a:avLst/>
          </a:prstGeom>
        </p:spPr>
      </p:pic>
    </p:spTree>
    <p:extLst>
      <p:ext uri="{BB962C8B-B14F-4D97-AF65-F5344CB8AC3E}">
        <p14:creationId xmlns:p14="http://schemas.microsoft.com/office/powerpoint/2010/main" val="25423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7717"/>
            <a:ext cx="9372600" cy="1183855"/>
          </a:xfrm>
        </p:spPr>
        <p:txBody>
          <a:bodyPr>
            <a:noAutofit/>
          </a:bodyPr>
          <a:lstStyle/>
          <a:p>
            <a:pPr algn="ctr"/>
            <a:r>
              <a:rPr lang="en-US" sz="7200" b="1" dirty="0" smtClean="0">
                <a:solidFill>
                  <a:schemeClr val="accent6">
                    <a:lumMod val="50000"/>
                  </a:schemeClr>
                </a:solidFill>
              </a:rPr>
              <a:t>Levels</a:t>
            </a:r>
            <a:endParaRPr lang="en-US" sz="7200" b="1" dirty="0">
              <a:solidFill>
                <a:schemeClr val="accent6">
                  <a:lumMod val="50000"/>
                </a:schemeClr>
              </a:solidFill>
            </a:endParaRPr>
          </a:p>
        </p:txBody>
      </p:sp>
      <p:sp>
        <p:nvSpPr>
          <p:cNvPr id="3" name="Content Placeholder 2"/>
          <p:cNvSpPr>
            <a:spLocks noGrp="1"/>
          </p:cNvSpPr>
          <p:nvPr>
            <p:ph idx="1"/>
          </p:nvPr>
        </p:nvSpPr>
        <p:spPr>
          <a:xfrm>
            <a:off x="1981200" y="1802205"/>
            <a:ext cx="9372600" cy="4814434"/>
          </a:xfrm>
        </p:spPr>
        <p:txBody>
          <a:bodyPr>
            <a:normAutofit/>
          </a:bodyPr>
          <a:lstStyle/>
          <a:p>
            <a:r>
              <a:rPr lang="en-US" sz="3600" b="1" dirty="0" smtClean="0">
                <a:solidFill>
                  <a:schemeClr val="accent6">
                    <a:lumMod val="50000"/>
                  </a:schemeClr>
                </a:solidFill>
              </a:rPr>
              <a:t>A level is a tool used to determine both how level a horizontal surface is and how plumb a vertical surface is.</a:t>
            </a:r>
            <a:endParaRPr lang="en-US" sz="3600" b="1"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3238216" y="3220873"/>
            <a:ext cx="6553768" cy="3395766"/>
          </a:xfrm>
          <a:prstGeom prst="rect">
            <a:avLst/>
          </a:prstGeom>
        </p:spPr>
      </p:pic>
    </p:spTree>
    <p:extLst>
      <p:ext uri="{BB962C8B-B14F-4D97-AF65-F5344CB8AC3E}">
        <p14:creationId xmlns:p14="http://schemas.microsoft.com/office/powerpoint/2010/main" val="42502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Ball peen Hammers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192925" y="1659321"/>
            <a:ext cx="8975834" cy="5009493"/>
          </a:xfrm>
        </p:spPr>
        <p:txBody>
          <a:bodyPr>
            <a:normAutofit fontScale="92500"/>
          </a:bodyPr>
          <a:lstStyle/>
          <a:p>
            <a:r>
              <a:rPr lang="en-US" sz="3600" b="1" dirty="0" smtClean="0">
                <a:solidFill>
                  <a:schemeClr val="accent6">
                    <a:lumMod val="50000"/>
                  </a:schemeClr>
                </a:solidFill>
              </a:rPr>
              <a:t>A ball peen hammer is a type of hammer used in metalworking.</a:t>
            </a:r>
          </a:p>
          <a:p>
            <a:r>
              <a:rPr lang="en-US" sz="3600" b="1" dirty="0" smtClean="0">
                <a:solidFill>
                  <a:schemeClr val="accent6">
                    <a:lumMod val="50000"/>
                  </a:schemeClr>
                </a:solidFill>
              </a:rPr>
              <a:t>It has a flat face for striking and a spherical or hemispherical head for peening (rounding off) metal rivets.</a:t>
            </a:r>
          </a:p>
          <a:p>
            <a:r>
              <a:rPr lang="en-US" sz="3600" b="1" dirty="0" smtClean="0">
                <a:solidFill>
                  <a:schemeClr val="accent6">
                    <a:lumMod val="50000"/>
                  </a:schemeClr>
                </a:solidFill>
              </a:rPr>
              <a:t>You use this hammer with chisels and punches.</a:t>
            </a:r>
          </a:p>
          <a:p>
            <a:r>
              <a:rPr lang="en-US" sz="3600" b="1" dirty="0" smtClean="0">
                <a:solidFill>
                  <a:schemeClr val="accent6">
                    <a:lumMod val="50000"/>
                  </a:schemeClr>
                </a:solidFill>
              </a:rPr>
              <a:t>In welding, the ball peen hammer is used to reduce stress on the weld by peening or striking the joint as it cools.</a:t>
            </a:r>
            <a:endParaRPr lang="en-US" sz="3600" b="1" dirty="0">
              <a:solidFill>
                <a:schemeClr val="accent6">
                  <a:lumMod val="50000"/>
                </a:schemeClr>
              </a:solidFill>
            </a:endParaRPr>
          </a:p>
        </p:txBody>
      </p:sp>
    </p:spTree>
    <p:extLst>
      <p:ext uri="{BB962C8B-B14F-4D97-AF65-F5344CB8AC3E}">
        <p14:creationId xmlns:p14="http://schemas.microsoft.com/office/powerpoint/2010/main" val="93985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7717"/>
            <a:ext cx="9372600" cy="1183855"/>
          </a:xfrm>
        </p:spPr>
        <p:txBody>
          <a:bodyPr>
            <a:noAutofit/>
          </a:bodyPr>
          <a:lstStyle/>
          <a:p>
            <a:pPr algn="ctr"/>
            <a:r>
              <a:rPr lang="en-US" sz="7200" b="1" dirty="0" smtClean="0">
                <a:solidFill>
                  <a:schemeClr val="accent6">
                    <a:lumMod val="50000"/>
                  </a:schemeClr>
                </a:solidFill>
              </a:rPr>
              <a:t>Carpenter’s Square</a:t>
            </a:r>
            <a:endParaRPr lang="en-US" sz="7200" b="1" dirty="0">
              <a:solidFill>
                <a:schemeClr val="accent6">
                  <a:lumMod val="50000"/>
                </a:schemeClr>
              </a:solidFill>
            </a:endParaRPr>
          </a:p>
        </p:txBody>
      </p:sp>
      <p:pic>
        <p:nvPicPr>
          <p:cNvPr id="5" name="Content Placeholder 4"/>
          <p:cNvPicPr>
            <a:picLocks noGrp="1" noChangeAspect="1"/>
          </p:cNvPicPr>
          <p:nvPr>
            <p:ph idx="1"/>
          </p:nvPr>
        </p:nvPicPr>
        <p:blipFill>
          <a:blip r:embed="rId2"/>
          <a:stretch>
            <a:fillRect/>
          </a:stretch>
        </p:blipFill>
        <p:spPr>
          <a:xfrm>
            <a:off x="4003964" y="1831815"/>
            <a:ext cx="5282203" cy="4225763"/>
          </a:xfrm>
          <a:prstGeom prst="rect">
            <a:avLst/>
          </a:prstGeom>
        </p:spPr>
      </p:pic>
    </p:spTree>
    <p:extLst>
      <p:ext uri="{BB962C8B-B14F-4D97-AF65-F5344CB8AC3E}">
        <p14:creationId xmlns:p14="http://schemas.microsoft.com/office/powerpoint/2010/main" val="293734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7717"/>
            <a:ext cx="9372600" cy="1183855"/>
          </a:xfrm>
        </p:spPr>
        <p:txBody>
          <a:bodyPr>
            <a:noAutofit/>
          </a:bodyPr>
          <a:lstStyle/>
          <a:p>
            <a:pPr algn="ctr"/>
            <a:r>
              <a:rPr lang="en-US" sz="7200" b="1" dirty="0" smtClean="0">
                <a:solidFill>
                  <a:schemeClr val="accent6">
                    <a:lumMod val="50000"/>
                  </a:schemeClr>
                </a:solidFill>
              </a:rPr>
              <a:t>Carpenter’s Square</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The carpenter’s square (framing square) is shaped like an L and is used mainly for squaring up sections of work such as wall studs and sole plates.</a:t>
            </a:r>
          </a:p>
          <a:p>
            <a:r>
              <a:rPr lang="en-US" sz="3600" b="1" dirty="0" smtClean="0">
                <a:solidFill>
                  <a:schemeClr val="accent6">
                    <a:lumMod val="50000"/>
                  </a:schemeClr>
                </a:solidFill>
              </a:rPr>
              <a:t>The carpenter’s square has a 24-inch blade and a 16-inch tongue, forming a right (90 degree) angle.</a:t>
            </a:r>
            <a:endParaRPr lang="en-US" sz="3600" b="1" dirty="0">
              <a:solidFill>
                <a:schemeClr val="accent6">
                  <a:lumMod val="50000"/>
                </a:schemeClr>
              </a:solidFill>
            </a:endParaRPr>
          </a:p>
        </p:txBody>
      </p:sp>
    </p:spTree>
    <p:extLst>
      <p:ext uri="{BB962C8B-B14F-4D97-AF65-F5344CB8AC3E}">
        <p14:creationId xmlns:p14="http://schemas.microsoft.com/office/powerpoint/2010/main" val="151466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7717"/>
            <a:ext cx="9372600" cy="1183855"/>
          </a:xfrm>
        </p:spPr>
        <p:txBody>
          <a:bodyPr>
            <a:noAutofit/>
          </a:bodyPr>
          <a:lstStyle/>
          <a:p>
            <a:pPr algn="ctr"/>
            <a:r>
              <a:rPr lang="en-US" sz="7200" b="1" dirty="0" smtClean="0">
                <a:solidFill>
                  <a:schemeClr val="accent6">
                    <a:lumMod val="50000"/>
                  </a:schemeClr>
                </a:solidFill>
              </a:rPr>
              <a:t>Speed Square</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4738255" y="1657175"/>
            <a:ext cx="4019163" cy="4721435"/>
          </a:xfrm>
          <a:prstGeom prst="rect">
            <a:avLst/>
          </a:prstGeom>
        </p:spPr>
      </p:pic>
    </p:spTree>
    <p:extLst>
      <p:ext uri="{BB962C8B-B14F-4D97-AF65-F5344CB8AC3E}">
        <p14:creationId xmlns:p14="http://schemas.microsoft.com/office/powerpoint/2010/main" val="357635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7717"/>
            <a:ext cx="9372600" cy="1183855"/>
          </a:xfrm>
        </p:spPr>
        <p:txBody>
          <a:bodyPr>
            <a:noAutofit/>
          </a:bodyPr>
          <a:lstStyle/>
          <a:p>
            <a:pPr algn="ctr"/>
            <a:r>
              <a:rPr lang="en-US" sz="7200" b="1" dirty="0" smtClean="0">
                <a:solidFill>
                  <a:schemeClr val="accent6">
                    <a:lumMod val="50000"/>
                  </a:schemeClr>
                </a:solidFill>
              </a:rPr>
              <a:t>Speed Square</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The speed square is another type of carpenter's square, frequently made of cast aluminum.</a:t>
            </a:r>
          </a:p>
          <a:p>
            <a:r>
              <a:rPr lang="en-US" sz="3600" b="1" dirty="0" smtClean="0">
                <a:solidFill>
                  <a:schemeClr val="accent6">
                    <a:lumMod val="50000"/>
                  </a:schemeClr>
                </a:solidFill>
              </a:rPr>
              <a:t>It is a combination protractor, try square, and framing square.</a:t>
            </a:r>
          </a:p>
          <a:p>
            <a:r>
              <a:rPr lang="en-US" sz="3600" b="1" dirty="0" smtClean="0">
                <a:solidFill>
                  <a:schemeClr val="accent6">
                    <a:lumMod val="50000"/>
                  </a:schemeClr>
                </a:solidFill>
              </a:rPr>
              <a:t>It is marked with degree gradations for fast, easy layout.</a:t>
            </a:r>
            <a:endParaRPr lang="en-US" sz="3600" b="1" dirty="0">
              <a:solidFill>
                <a:schemeClr val="accent6">
                  <a:lumMod val="50000"/>
                </a:schemeClr>
              </a:solidFill>
            </a:endParaRPr>
          </a:p>
        </p:txBody>
      </p:sp>
    </p:spTree>
    <p:extLst>
      <p:ext uri="{BB962C8B-B14F-4D97-AF65-F5344CB8AC3E}">
        <p14:creationId xmlns:p14="http://schemas.microsoft.com/office/powerpoint/2010/main" val="253217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7717"/>
            <a:ext cx="9372600" cy="1183855"/>
          </a:xfrm>
        </p:spPr>
        <p:txBody>
          <a:bodyPr>
            <a:noAutofit/>
          </a:bodyPr>
          <a:lstStyle/>
          <a:p>
            <a:pPr algn="ctr"/>
            <a:r>
              <a:rPr lang="en-US" sz="7200" b="1" dirty="0" smtClean="0">
                <a:solidFill>
                  <a:schemeClr val="accent6">
                    <a:lumMod val="50000"/>
                  </a:schemeClr>
                </a:solidFill>
              </a:rPr>
              <a:t>Try Square</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3893127" y="1872059"/>
            <a:ext cx="5488201" cy="4139672"/>
          </a:xfrm>
          <a:prstGeom prst="rect">
            <a:avLst/>
          </a:prstGeom>
        </p:spPr>
      </p:pic>
    </p:spTree>
    <p:extLst>
      <p:ext uri="{BB962C8B-B14F-4D97-AF65-F5344CB8AC3E}">
        <p14:creationId xmlns:p14="http://schemas.microsoft.com/office/powerpoint/2010/main" val="310852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7717"/>
            <a:ext cx="9372600" cy="1183855"/>
          </a:xfrm>
        </p:spPr>
        <p:txBody>
          <a:bodyPr>
            <a:noAutofit/>
          </a:bodyPr>
          <a:lstStyle/>
          <a:p>
            <a:pPr algn="ctr"/>
            <a:r>
              <a:rPr lang="en-US" sz="7200" b="1" dirty="0" smtClean="0">
                <a:solidFill>
                  <a:schemeClr val="accent6">
                    <a:lumMod val="50000"/>
                  </a:schemeClr>
                </a:solidFill>
              </a:rPr>
              <a:t>try Square</a:t>
            </a:r>
            <a:endParaRPr lang="en-US" sz="7200" b="1" dirty="0">
              <a:solidFill>
                <a:schemeClr val="accent6">
                  <a:lumMod val="50000"/>
                </a:schemeClr>
              </a:solidFill>
            </a:endParaRPr>
          </a:p>
        </p:txBody>
      </p:sp>
      <p:sp>
        <p:nvSpPr>
          <p:cNvPr id="3" name="Content Placeholder 2"/>
          <p:cNvSpPr>
            <a:spLocks noGrp="1"/>
          </p:cNvSpPr>
          <p:nvPr>
            <p:ph idx="1"/>
          </p:nvPr>
        </p:nvSpPr>
        <p:spPr/>
        <p:txBody>
          <a:bodyPr>
            <a:normAutofit/>
          </a:bodyPr>
          <a:lstStyle/>
          <a:p>
            <a:r>
              <a:rPr lang="en-US" sz="3600" b="1" dirty="0" smtClean="0">
                <a:solidFill>
                  <a:schemeClr val="accent6">
                    <a:lumMod val="50000"/>
                  </a:schemeClr>
                </a:solidFill>
              </a:rPr>
              <a:t>The try square is a fixed, 90-degree angle and is used mainly for woodworking.</a:t>
            </a:r>
          </a:p>
          <a:p>
            <a:r>
              <a:rPr lang="en-US" sz="3600" b="1" dirty="0" smtClean="0">
                <a:solidFill>
                  <a:schemeClr val="accent6">
                    <a:lumMod val="50000"/>
                  </a:schemeClr>
                </a:solidFill>
              </a:rPr>
              <a:t>You can use it to lay out cutting lines at 90-degree angles, to check the squareness of adjoining surfaces, to check a joint to make sure it is square, and to check if a planed piece of lumber is warped or cupped.</a:t>
            </a:r>
            <a:endParaRPr lang="en-US" sz="3600" b="1" dirty="0">
              <a:solidFill>
                <a:schemeClr val="accent6">
                  <a:lumMod val="50000"/>
                </a:schemeClr>
              </a:solidFill>
            </a:endParaRPr>
          </a:p>
        </p:txBody>
      </p:sp>
    </p:spTree>
    <p:extLst>
      <p:ext uri="{BB962C8B-B14F-4D97-AF65-F5344CB8AC3E}">
        <p14:creationId xmlns:p14="http://schemas.microsoft.com/office/powerpoint/2010/main" val="121882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7717"/>
            <a:ext cx="9372600" cy="1183855"/>
          </a:xfrm>
        </p:spPr>
        <p:txBody>
          <a:bodyPr>
            <a:noAutofit/>
          </a:bodyPr>
          <a:lstStyle/>
          <a:p>
            <a:pPr algn="ctr"/>
            <a:r>
              <a:rPr lang="en-US" sz="7200" b="1" dirty="0" smtClean="0">
                <a:solidFill>
                  <a:schemeClr val="accent6">
                    <a:lumMod val="50000"/>
                  </a:schemeClr>
                </a:solidFill>
              </a:rPr>
              <a:t>Combination Square</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2815087" y="1912522"/>
            <a:ext cx="7400026" cy="4018113"/>
          </a:xfrm>
          <a:prstGeom prst="rect">
            <a:avLst/>
          </a:prstGeom>
        </p:spPr>
      </p:pic>
    </p:spTree>
    <p:extLst>
      <p:ext uri="{BB962C8B-B14F-4D97-AF65-F5344CB8AC3E}">
        <p14:creationId xmlns:p14="http://schemas.microsoft.com/office/powerpoint/2010/main" val="102749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7717"/>
            <a:ext cx="9372600" cy="1183855"/>
          </a:xfrm>
        </p:spPr>
        <p:txBody>
          <a:bodyPr>
            <a:noAutofit/>
          </a:bodyPr>
          <a:lstStyle/>
          <a:p>
            <a:pPr algn="ctr"/>
            <a:r>
              <a:rPr lang="en-US" sz="7200" b="1" dirty="0" smtClean="0">
                <a:solidFill>
                  <a:schemeClr val="accent6">
                    <a:lumMod val="50000"/>
                  </a:schemeClr>
                </a:solidFill>
              </a:rPr>
              <a:t>Combination Square</a:t>
            </a:r>
            <a:endParaRPr lang="en-US" sz="7200" b="1" dirty="0">
              <a:solidFill>
                <a:schemeClr val="accent6">
                  <a:lumMod val="50000"/>
                </a:schemeClr>
              </a:solidFill>
            </a:endParaRPr>
          </a:p>
        </p:txBody>
      </p:sp>
      <p:sp>
        <p:nvSpPr>
          <p:cNvPr id="3" name="Content Placeholder 2"/>
          <p:cNvSpPr>
            <a:spLocks noGrp="1"/>
          </p:cNvSpPr>
          <p:nvPr>
            <p:ph idx="1"/>
          </p:nvPr>
        </p:nvSpPr>
        <p:spPr>
          <a:xfrm>
            <a:off x="1981200" y="1731819"/>
            <a:ext cx="9372600" cy="4724847"/>
          </a:xfrm>
        </p:spPr>
        <p:txBody>
          <a:bodyPr>
            <a:normAutofit/>
          </a:bodyPr>
          <a:lstStyle/>
          <a:p>
            <a:r>
              <a:rPr lang="en-US" sz="3600" b="1" dirty="0" smtClean="0">
                <a:solidFill>
                  <a:schemeClr val="accent6">
                    <a:lumMod val="50000"/>
                  </a:schemeClr>
                </a:solidFill>
              </a:rPr>
              <a:t>The combination square has a ruled blade that moves through a head.</a:t>
            </a:r>
          </a:p>
          <a:p>
            <a:r>
              <a:rPr lang="en-US" sz="3600" b="1" dirty="0" smtClean="0">
                <a:solidFill>
                  <a:schemeClr val="accent6">
                    <a:lumMod val="50000"/>
                  </a:schemeClr>
                </a:solidFill>
              </a:rPr>
              <a:t>The head is marked with 45 degree and 90 degree angle measures.</a:t>
            </a:r>
          </a:p>
          <a:p>
            <a:r>
              <a:rPr lang="en-US" sz="3600" b="1" dirty="0" smtClean="0">
                <a:solidFill>
                  <a:schemeClr val="accent6">
                    <a:lumMod val="50000"/>
                  </a:schemeClr>
                </a:solidFill>
              </a:rPr>
              <a:t>The combination square is one of the most useful tools for layout work.</a:t>
            </a:r>
            <a:endParaRPr lang="en-US" sz="3600" b="1" dirty="0">
              <a:solidFill>
                <a:schemeClr val="accent6">
                  <a:lumMod val="50000"/>
                </a:schemeClr>
              </a:solidFill>
            </a:endParaRPr>
          </a:p>
        </p:txBody>
      </p:sp>
    </p:spTree>
    <p:extLst>
      <p:ext uri="{BB962C8B-B14F-4D97-AF65-F5344CB8AC3E}">
        <p14:creationId xmlns:p14="http://schemas.microsoft.com/office/powerpoint/2010/main" val="32203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7717"/>
            <a:ext cx="9372600" cy="1183855"/>
          </a:xfrm>
        </p:spPr>
        <p:txBody>
          <a:bodyPr>
            <a:noAutofit/>
          </a:bodyPr>
          <a:lstStyle/>
          <a:p>
            <a:pPr algn="ctr"/>
            <a:r>
              <a:rPr lang="en-US" sz="7200" b="1" dirty="0" smtClean="0">
                <a:solidFill>
                  <a:schemeClr val="accent6">
                    <a:lumMod val="50000"/>
                  </a:schemeClr>
                </a:solidFill>
              </a:rPr>
              <a:t>Plumb bob</a:t>
            </a:r>
            <a:endParaRPr lang="en-US" sz="7200" b="1" dirty="0">
              <a:solidFill>
                <a:schemeClr val="accent6">
                  <a:lumMod val="50000"/>
                </a:schemeClr>
              </a:solidFill>
            </a:endParaRPr>
          </a:p>
        </p:txBody>
      </p:sp>
      <p:pic>
        <p:nvPicPr>
          <p:cNvPr id="4" name="Content Placeholder 3"/>
          <p:cNvPicPr>
            <a:picLocks noGrp="1" noChangeAspect="1"/>
          </p:cNvPicPr>
          <p:nvPr>
            <p:ph idx="1"/>
          </p:nvPr>
        </p:nvPicPr>
        <p:blipFill>
          <a:blip r:embed="rId2"/>
          <a:stretch>
            <a:fillRect/>
          </a:stretch>
        </p:blipFill>
        <p:spPr>
          <a:xfrm>
            <a:off x="5469746" y="1348959"/>
            <a:ext cx="1636017" cy="5509041"/>
          </a:xfrm>
          <a:prstGeom prst="rect">
            <a:avLst/>
          </a:prstGeom>
        </p:spPr>
      </p:pic>
    </p:spTree>
    <p:extLst>
      <p:ext uri="{BB962C8B-B14F-4D97-AF65-F5344CB8AC3E}">
        <p14:creationId xmlns:p14="http://schemas.microsoft.com/office/powerpoint/2010/main" val="382953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7717"/>
            <a:ext cx="9372600" cy="1183855"/>
          </a:xfrm>
        </p:spPr>
        <p:txBody>
          <a:bodyPr>
            <a:noAutofit/>
          </a:bodyPr>
          <a:lstStyle/>
          <a:p>
            <a:pPr algn="ctr"/>
            <a:r>
              <a:rPr lang="en-US" sz="7200" b="1" dirty="0" smtClean="0">
                <a:solidFill>
                  <a:schemeClr val="accent6">
                    <a:lumMod val="50000"/>
                  </a:schemeClr>
                </a:solidFill>
              </a:rPr>
              <a:t>Plumb bob</a:t>
            </a:r>
            <a:endParaRPr lang="en-US" sz="7200" b="1" dirty="0">
              <a:solidFill>
                <a:schemeClr val="accent6">
                  <a:lumMod val="50000"/>
                </a:schemeClr>
              </a:solidFill>
            </a:endParaRPr>
          </a:p>
        </p:txBody>
      </p:sp>
      <p:sp>
        <p:nvSpPr>
          <p:cNvPr id="3" name="Content Placeholder 2"/>
          <p:cNvSpPr>
            <a:spLocks noGrp="1"/>
          </p:cNvSpPr>
          <p:nvPr>
            <p:ph idx="1"/>
          </p:nvPr>
        </p:nvSpPr>
        <p:spPr>
          <a:xfrm>
            <a:off x="1981200" y="1731819"/>
            <a:ext cx="9372600" cy="4724847"/>
          </a:xfrm>
        </p:spPr>
        <p:txBody>
          <a:bodyPr>
            <a:normAutofit/>
          </a:bodyPr>
          <a:lstStyle/>
          <a:p>
            <a:r>
              <a:rPr lang="en-US" sz="3600" b="1" dirty="0" smtClean="0">
                <a:solidFill>
                  <a:schemeClr val="accent6">
                    <a:lumMod val="50000"/>
                  </a:schemeClr>
                </a:solidFill>
              </a:rPr>
              <a:t>The plumb bob is a pointed weight attached to a string, uses the force of gravity to make the line hang vertical, or plumb.</a:t>
            </a:r>
          </a:p>
          <a:p>
            <a:r>
              <a:rPr lang="en-US" sz="3600" b="1" dirty="0" smtClean="0">
                <a:solidFill>
                  <a:schemeClr val="accent6">
                    <a:lumMod val="50000"/>
                  </a:schemeClr>
                </a:solidFill>
              </a:rPr>
              <a:t>When the weight is allowed to hang freely, the string is plumb.</a:t>
            </a:r>
          </a:p>
          <a:p>
            <a:r>
              <a:rPr lang="en-US" sz="3600" b="1" dirty="0" smtClean="0">
                <a:solidFill>
                  <a:schemeClr val="accent6">
                    <a:lumMod val="50000"/>
                  </a:schemeClr>
                </a:solidFill>
              </a:rPr>
              <a:t>A plumb bob can also show what point on the floor is directly under the section of the beam you need to support.</a:t>
            </a:r>
          </a:p>
          <a:p>
            <a:endParaRPr lang="en-US" sz="3600" b="1" dirty="0">
              <a:solidFill>
                <a:schemeClr val="accent6">
                  <a:lumMod val="50000"/>
                </a:schemeClr>
              </a:solidFill>
            </a:endParaRPr>
          </a:p>
        </p:txBody>
      </p:sp>
    </p:spTree>
    <p:extLst>
      <p:ext uri="{BB962C8B-B14F-4D97-AF65-F5344CB8AC3E}">
        <p14:creationId xmlns:p14="http://schemas.microsoft.com/office/powerpoint/2010/main" val="164143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Ball peen Hammers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192925" y="1659321"/>
            <a:ext cx="8975834" cy="5009493"/>
          </a:xfrm>
        </p:spPr>
        <p:txBody>
          <a:bodyPr>
            <a:normAutofit/>
          </a:bodyPr>
          <a:lstStyle/>
          <a:p>
            <a:r>
              <a:rPr lang="en-US" sz="3600" b="1" dirty="0" smtClean="0">
                <a:solidFill>
                  <a:schemeClr val="accent6">
                    <a:lumMod val="50000"/>
                  </a:schemeClr>
                </a:solidFill>
              </a:rPr>
              <a:t>Ball peen hammers are also known as engineer’s hammers or machinist’s hammers.</a:t>
            </a:r>
          </a:p>
          <a:p>
            <a:r>
              <a:rPr lang="en-US" sz="3600" b="1" dirty="0" smtClean="0">
                <a:solidFill>
                  <a:schemeClr val="accent6">
                    <a:lumMod val="50000"/>
                  </a:schemeClr>
                </a:solidFill>
              </a:rPr>
              <a:t>They are classified by weight, and can weigh 6 ounces to 2 ½ lbs.</a:t>
            </a:r>
          </a:p>
          <a:p>
            <a:r>
              <a:rPr lang="en-US" sz="3600" b="1" dirty="0" smtClean="0">
                <a:solidFill>
                  <a:schemeClr val="accent6">
                    <a:lumMod val="50000"/>
                  </a:schemeClr>
                </a:solidFill>
              </a:rPr>
              <a:t>Never use a ball peen hammer to drive in nails, because the head of the hammer is made of tough, but relatively soft steel.</a:t>
            </a:r>
            <a:endParaRPr lang="en-US" sz="3600" b="1" dirty="0">
              <a:solidFill>
                <a:schemeClr val="accent6">
                  <a:lumMod val="50000"/>
                </a:schemeClr>
              </a:solidFill>
            </a:endParaRPr>
          </a:p>
        </p:txBody>
      </p:sp>
    </p:spTree>
    <p:extLst>
      <p:ext uri="{BB962C8B-B14F-4D97-AF65-F5344CB8AC3E}">
        <p14:creationId xmlns:p14="http://schemas.microsoft.com/office/powerpoint/2010/main" val="239072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7717"/>
            <a:ext cx="9372600" cy="1183855"/>
          </a:xfrm>
        </p:spPr>
        <p:txBody>
          <a:bodyPr>
            <a:noAutofit/>
          </a:bodyPr>
          <a:lstStyle/>
          <a:p>
            <a:pPr algn="ctr"/>
            <a:r>
              <a:rPr lang="en-US" sz="7200" b="1" dirty="0" smtClean="0">
                <a:solidFill>
                  <a:schemeClr val="accent6">
                    <a:lumMod val="50000"/>
                  </a:schemeClr>
                </a:solidFill>
              </a:rPr>
              <a:t>Plumb bob</a:t>
            </a:r>
            <a:endParaRPr lang="en-US" sz="7200" b="1" dirty="0">
              <a:solidFill>
                <a:schemeClr val="accent6">
                  <a:lumMod val="50000"/>
                </a:schemeClr>
              </a:solidFill>
            </a:endParaRPr>
          </a:p>
        </p:txBody>
      </p:sp>
      <p:sp>
        <p:nvSpPr>
          <p:cNvPr id="3" name="Content Placeholder 2"/>
          <p:cNvSpPr>
            <a:spLocks noGrp="1"/>
          </p:cNvSpPr>
          <p:nvPr>
            <p:ph idx="1"/>
          </p:nvPr>
        </p:nvSpPr>
        <p:spPr>
          <a:xfrm>
            <a:off x="1981200" y="1731819"/>
            <a:ext cx="9372600" cy="4724847"/>
          </a:xfrm>
        </p:spPr>
        <p:txBody>
          <a:bodyPr>
            <a:normAutofit/>
          </a:bodyPr>
          <a:lstStyle/>
          <a:p>
            <a:r>
              <a:rPr lang="en-US" sz="3600" b="1" dirty="0" smtClean="0">
                <a:solidFill>
                  <a:schemeClr val="accent6">
                    <a:lumMod val="50000"/>
                  </a:schemeClr>
                </a:solidFill>
              </a:rPr>
              <a:t>The plumb bob is a pointed weight attached to a string, uses the force of gravity to make the line hang vertical, or plumb.</a:t>
            </a:r>
          </a:p>
          <a:p>
            <a:r>
              <a:rPr lang="en-US" sz="3600" b="1" dirty="0" smtClean="0">
                <a:solidFill>
                  <a:schemeClr val="accent6">
                    <a:lumMod val="50000"/>
                  </a:schemeClr>
                </a:solidFill>
              </a:rPr>
              <a:t>When the weight is allowed to hang freely, the string is plumb.</a:t>
            </a:r>
          </a:p>
          <a:p>
            <a:r>
              <a:rPr lang="en-US" sz="3600" b="1" dirty="0" smtClean="0">
                <a:solidFill>
                  <a:schemeClr val="accent6">
                    <a:lumMod val="50000"/>
                  </a:schemeClr>
                </a:solidFill>
              </a:rPr>
              <a:t>A plumb bob can also show what point on the floor is directly under the section of the beam you need to support.</a:t>
            </a:r>
          </a:p>
          <a:p>
            <a:endParaRPr lang="en-US" sz="3600" b="1" dirty="0">
              <a:solidFill>
                <a:schemeClr val="accent6">
                  <a:lumMod val="50000"/>
                </a:schemeClr>
              </a:solidFill>
            </a:endParaRPr>
          </a:p>
        </p:txBody>
      </p:sp>
    </p:spTree>
    <p:extLst>
      <p:ext uri="{BB962C8B-B14F-4D97-AF65-F5344CB8AC3E}">
        <p14:creationId xmlns:p14="http://schemas.microsoft.com/office/powerpoint/2010/main" val="379320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Chalk lines</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5220290" y="1198609"/>
            <a:ext cx="2894419" cy="5165102"/>
          </a:xfrm>
          <a:prstGeom prst="rect">
            <a:avLst/>
          </a:prstGeom>
        </p:spPr>
      </p:pic>
    </p:spTree>
    <p:extLst>
      <p:ext uri="{BB962C8B-B14F-4D97-AF65-F5344CB8AC3E}">
        <p14:creationId xmlns:p14="http://schemas.microsoft.com/office/powerpoint/2010/main" val="204654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Chalk lines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765747"/>
            <a:ext cx="9372600" cy="4483101"/>
          </a:xfrm>
        </p:spPr>
        <p:txBody>
          <a:bodyPr>
            <a:normAutofit/>
          </a:bodyPr>
          <a:lstStyle/>
          <a:p>
            <a:r>
              <a:rPr lang="en-US" sz="3600" b="1" dirty="0" smtClean="0">
                <a:solidFill>
                  <a:srgbClr val="00B050"/>
                </a:solidFill>
              </a:rPr>
              <a:t>A chalk line is a piece of string or cord that is coated with chalk.</a:t>
            </a:r>
          </a:p>
          <a:p>
            <a:r>
              <a:rPr lang="en-US" sz="3600" b="1" dirty="0" smtClean="0">
                <a:solidFill>
                  <a:srgbClr val="00B050"/>
                </a:solidFill>
              </a:rPr>
              <a:t>You stretch the line tightly between two points and then snap it to release a chalky line to the surface.</a:t>
            </a:r>
            <a:endParaRPr lang="en-US" sz="3600" b="1" dirty="0">
              <a:solidFill>
                <a:srgbClr val="00B050"/>
              </a:solidFill>
            </a:endParaRPr>
          </a:p>
        </p:txBody>
      </p:sp>
    </p:spTree>
    <p:extLst>
      <p:ext uri="{BB962C8B-B14F-4D97-AF65-F5344CB8AC3E}">
        <p14:creationId xmlns:p14="http://schemas.microsoft.com/office/powerpoint/2010/main" val="410725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Utility knives</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2201744" y="2071493"/>
            <a:ext cx="8649206" cy="2888433"/>
          </a:xfrm>
          <a:prstGeom prst="rect">
            <a:avLst/>
          </a:prstGeom>
        </p:spPr>
      </p:pic>
    </p:spTree>
    <p:extLst>
      <p:ext uri="{BB962C8B-B14F-4D97-AF65-F5344CB8AC3E}">
        <p14:creationId xmlns:p14="http://schemas.microsoft.com/office/powerpoint/2010/main" val="355525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Utility knives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765747"/>
            <a:ext cx="9372600" cy="4483101"/>
          </a:xfrm>
        </p:spPr>
        <p:txBody>
          <a:bodyPr>
            <a:normAutofit/>
          </a:bodyPr>
          <a:lstStyle/>
          <a:p>
            <a:r>
              <a:rPr lang="en-US" sz="3600" b="1" dirty="0" smtClean="0">
                <a:solidFill>
                  <a:schemeClr val="accent6">
                    <a:lumMod val="50000"/>
                  </a:schemeClr>
                </a:solidFill>
              </a:rPr>
              <a:t>A utility knife is used for variety of purposes including cutting roofing felt, fiberglass or asphalt shingles, vinyl or linoleum floor tiles, fiberboard, and gypsum board.</a:t>
            </a:r>
          </a:p>
          <a:p>
            <a:r>
              <a:rPr lang="en-US" sz="3600" b="1" dirty="0" smtClean="0">
                <a:solidFill>
                  <a:schemeClr val="accent6">
                    <a:lumMod val="50000"/>
                  </a:schemeClr>
                </a:solidFill>
              </a:rPr>
              <a:t>You can also use it for trimming insulation.</a:t>
            </a:r>
          </a:p>
          <a:p>
            <a:r>
              <a:rPr lang="en-US" sz="3600" b="1" dirty="0" smtClean="0">
                <a:solidFill>
                  <a:schemeClr val="accent6">
                    <a:lumMod val="50000"/>
                  </a:schemeClr>
                </a:solidFill>
              </a:rPr>
              <a:t>The utility knife has a replaceable razor-like blade.</a:t>
            </a:r>
            <a:endParaRPr lang="en-US" sz="3600" b="1" dirty="0">
              <a:solidFill>
                <a:schemeClr val="accent6">
                  <a:lumMod val="50000"/>
                </a:schemeClr>
              </a:solidFill>
            </a:endParaRPr>
          </a:p>
        </p:txBody>
      </p:sp>
    </p:spTree>
    <p:extLst>
      <p:ext uri="{BB962C8B-B14F-4D97-AF65-F5344CB8AC3E}">
        <p14:creationId xmlns:p14="http://schemas.microsoft.com/office/powerpoint/2010/main" val="128401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Utility knives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765747"/>
            <a:ext cx="9372600" cy="4483101"/>
          </a:xfrm>
        </p:spPr>
        <p:txBody>
          <a:bodyPr>
            <a:normAutofit fontScale="92500"/>
          </a:bodyPr>
          <a:lstStyle/>
          <a:p>
            <a:r>
              <a:rPr lang="en-US" sz="3600" b="1" dirty="0" smtClean="0">
                <a:solidFill>
                  <a:schemeClr val="accent6">
                    <a:lumMod val="50000"/>
                  </a:schemeClr>
                </a:solidFill>
              </a:rPr>
              <a:t>It has a handle about six inches long, made of cast-iron or plastic, to hold the blade.</a:t>
            </a:r>
          </a:p>
          <a:p>
            <a:r>
              <a:rPr lang="en-US" sz="3600" b="1" dirty="0" smtClean="0">
                <a:solidFill>
                  <a:schemeClr val="accent6">
                    <a:lumMod val="50000"/>
                  </a:schemeClr>
                </a:solidFill>
              </a:rPr>
              <a:t>The handle is made of two halves, held together with a screw.</a:t>
            </a:r>
          </a:p>
          <a:p>
            <a:r>
              <a:rPr lang="en-US" sz="3600" b="1" dirty="0" smtClean="0">
                <a:solidFill>
                  <a:srgbClr val="00B050"/>
                </a:solidFill>
              </a:rPr>
              <a:t>Models that have a retractable blade are the safest.</a:t>
            </a:r>
          </a:p>
          <a:p>
            <a:r>
              <a:rPr lang="en-US" sz="3600" b="1" dirty="0" smtClean="0">
                <a:solidFill>
                  <a:srgbClr val="00B050"/>
                </a:solidFill>
              </a:rPr>
              <a:t>Place some scrap under the object you are cutting. This will protect the surface under the object.</a:t>
            </a:r>
            <a:endParaRPr lang="en-US" sz="3600" b="1" dirty="0">
              <a:solidFill>
                <a:srgbClr val="00B050"/>
              </a:solidFill>
            </a:endParaRPr>
          </a:p>
        </p:txBody>
      </p:sp>
    </p:spTree>
    <p:extLst>
      <p:ext uri="{BB962C8B-B14F-4D97-AF65-F5344CB8AC3E}">
        <p14:creationId xmlns:p14="http://schemas.microsoft.com/office/powerpoint/2010/main" val="18352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1621"/>
            <a:ext cx="9372600" cy="1295400"/>
          </a:xfrm>
        </p:spPr>
        <p:txBody>
          <a:bodyPr>
            <a:noAutofit/>
          </a:bodyPr>
          <a:lstStyle/>
          <a:p>
            <a:pPr algn="ctr"/>
            <a:r>
              <a:rPr lang="en-US" sz="7200" b="1" dirty="0" smtClean="0">
                <a:solidFill>
                  <a:schemeClr val="accent6">
                    <a:lumMod val="50000"/>
                  </a:schemeClr>
                </a:solidFill>
              </a:rPr>
              <a:t>Backsaws</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3643746" y="1456186"/>
            <a:ext cx="7018993" cy="4057447"/>
          </a:xfrm>
          <a:prstGeom prst="rect">
            <a:avLst/>
          </a:prstGeom>
        </p:spPr>
      </p:pic>
    </p:spTree>
    <p:extLst>
      <p:ext uri="{BB962C8B-B14F-4D97-AF65-F5344CB8AC3E}">
        <p14:creationId xmlns:p14="http://schemas.microsoft.com/office/powerpoint/2010/main" val="261229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4" y="956203"/>
            <a:ext cx="9372600" cy="1295400"/>
          </a:xfrm>
        </p:spPr>
        <p:txBody>
          <a:bodyPr>
            <a:noAutofit/>
          </a:bodyPr>
          <a:lstStyle/>
          <a:p>
            <a:pPr algn="ctr"/>
            <a:r>
              <a:rPr lang="en-US" sz="7200" b="1" dirty="0" smtClean="0">
                <a:solidFill>
                  <a:schemeClr val="accent6">
                    <a:lumMod val="50000"/>
                  </a:schemeClr>
                </a:solidFill>
              </a:rPr>
              <a:t>Backsaws</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603903"/>
            <a:ext cx="9372600" cy="4483101"/>
          </a:xfrm>
        </p:spPr>
        <p:txBody>
          <a:bodyPr>
            <a:normAutofit/>
          </a:bodyPr>
          <a:lstStyle/>
          <a:p>
            <a:r>
              <a:rPr lang="en-US" sz="3600" b="1" dirty="0" smtClean="0">
                <a:solidFill>
                  <a:schemeClr val="accent6">
                    <a:lumMod val="50000"/>
                  </a:schemeClr>
                </a:solidFill>
              </a:rPr>
              <a:t>The standard blade of this saw is 8 to 14 inches long with 11 to 14 </a:t>
            </a:r>
            <a:r>
              <a:rPr lang="en-US" sz="3600" b="1" dirty="0" err="1" smtClean="0">
                <a:solidFill>
                  <a:schemeClr val="accent6">
                    <a:lumMod val="50000"/>
                  </a:schemeClr>
                </a:solidFill>
              </a:rPr>
              <a:t>tpi</a:t>
            </a:r>
            <a:r>
              <a:rPr lang="en-US" sz="3600" b="1" dirty="0" smtClean="0">
                <a:solidFill>
                  <a:schemeClr val="accent6">
                    <a:lumMod val="50000"/>
                  </a:schemeClr>
                </a:solidFill>
              </a:rPr>
              <a:t> (teeth per inch)</a:t>
            </a:r>
          </a:p>
          <a:p>
            <a:r>
              <a:rPr lang="en-US" sz="3600" b="1" dirty="0" smtClean="0">
                <a:solidFill>
                  <a:schemeClr val="accent6">
                    <a:lumMod val="50000"/>
                  </a:schemeClr>
                </a:solidFill>
              </a:rPr>
              <a:t>A backsaw has a broad, flat blade and a reinforced back edge.</a:t>
            </a:r>
          </a:p>
          <a:p>
            <a:r>
              <a:rPr lang="en-US" sz="3600" b="1" dirty="0" smtClean="0">
                <a:solidFill>
                  <a:schemeClr val="accent6">
                    <a:lumMod val="50000"/>
                  </a:schemeClr>
                </a:solidFill>
              </a:rPr>
              <a:t>Its is used for cutting joints, especially miter joints and </a:t>
            </a:r>
            <a:r>
              <a:rPr lang="en-US" sz="3600" b="1" dirty="0" err="1" smtClean="0">
                <a:solidFill>
                  <a:schemeClr val="accent6">
                    <a:lumMod val="50000"/>
                  </a:schemeClr>
                </a:solidFill>
              </a:rPr>
              <a:t>tenons</a:t>
            </a:r>
            <a:r>
              <a:rPr lang="en-US" sz="3600" b="1" dirty="0" smtClean="0">
                <a:solidFill>
                  <a:schemeClr val="accent6">
                    <a:lumMod val="50000"/>
                  </a:schemeClr>
                </a:solidFill>
              </a:rPr>
              <a:t>.</a:t>
            </a:r>
            <a:endParaRPr lang="en-US" sz="3600" b="1" dirty="0">
              <a:solidFill>
                <a:schemeClr val="accent6">
                  <a:lumMod val="50000"/>
                </a:schemeClr>
              </a:solidFill>
            </a:endParaRPr>
          </a:p>
        </p:txBody>
      </p:sp>
    </p:spTree>
    <p:extLst>
      <p:ext uri="{BB962C8B-B14F-4D97-AF65-F5344CB8AC3E}">
        <p14:creationId xmlns:p14="http://schemas.microsoft.com/office/powerpoint/2010/main" val="326515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03903"/>
            <a:ext cx="9372600" cy="1295400"/>
          </a:xfrm>
        </p:spPr>
        <p:txBody>
          <a:bodyPr>
            <a:noAutofit/>
          </a:bodyPr>
          <a:lstStyle/>
          <a:p>
            <a:pPr algn="ctr"/>
            <a:r>
              <a:rPr lang="en-US" sz="7200" b="1" dirty="0" smtClean="0">
                <a:solidFill>
                  <a:schemeClr val="accent6">
                    <a:lumMod val="50000"/>
                  </a:schemeClr>
                </a:solidFill>
              </a:rPr>
              <a:t>Compass keyhole saw</a:t>
            </a:r>
            <a:r>
              <a:rPr lang="en-US" sz="7200" b="1" dirty="0" smtClean="0"/>
              <a:t/>
            </a:r>
            <a:br>
              <a:rPr lang="en-US" sz="7200" b="1" dirty="0" smtClean="0"/>
            </a:br>
            <a:endParaRPr lang="en-US" sz="7200" b="1" dirty="0"/>
          </a:p>
        </p:txBody>
      </p:sp>
      <p:pic>
        <p:nvPicPr>
          <p:cNvPr id="4" name="Content Placeholder 3"/>
          <p:cNvPicPr>
            <a:picLocks noGrp="1" noChangeAspect="1"/>
          </p:cNvPicPr>
          <p:nvPr>
            <p:ph idx="1"/>
          </p:nvPr>
        </p:nvPicPr>
        <p:blipFill>
          <a:blip r:embed="rId2"/>
          <a:stretch>
            <a:fillRect/>
          </a:stretch>
        </p:blipFill>
        <p:spPr>
          <a:xfrm>
            <a:off x="2867891" y="2251603"/>
            <a:ext cx="7533574" cy="3266558"/>
          </a:xfrm>
          <a:prstGeom prst="rect">
            <a:avLst/>
          </a:prstGeom>
        </p:spPr>
      </p:pic>
    </p:spTree>
    <p:extLst>
      <p:ext uri="{BB962C8B-B14F-4D97-AF65-F5344CB8AC3E}">
        <p14:creationId xmlns:p14="http://schemas.microsoft.com/office/powerpoint/2010/main" val="362574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03903"/>
            <a:ext cx="9372600" cy="1295400"/>
          </a:xfrm>
        </p:spPr>
        <p:txBody>
          <a:bodyPr>
            <a:noAutofit/>
          </a:bodyPr>
          <a:lstStyle/>
          <a:p>
            <a:pPr algn="ctr"/>
            <a:r>
              <a:rPr lang="en-US" sz="7200" b="1" dirty="0">
                <a:solidFill>
                  <a:schemeClr val="accent6">
                    <a:lumMod val="50000"/>
                  </a:schemeClr>
                </a:solidFill>
              </a:rPr>
              <a:t>Compass keyhole saw</a:t>
            </a:r>
            <a:r>
              <a:rPr lang="en-US" sz="7200" b="1" dirty="0" smtClean="0"/>
              <a:t/>
            </a:r>
            <a:br>
              <a:rPr lang="en-US" sz="7200" b="1" dirty="0" smtClean="0"/>
            </a:br>
            <a:endParaRPr lang="en-US" sz="7200" b="1" dirty="0"/>
          </a:p>
        </p:txBody>
      </p:sp>
      <p:sp>
        <p:nvSpPr>
          <p:cNvPr id="3" name="Content Placeholder 2"/>
          <p:cNvSpPr>
            <a:spLocks noGrp="1"/>
          </p:cNvSpPr>
          <p:nvPr>
            <p:ph idx="1"/>
          </p:nvPr>
        </p:nvSpPr>
        <p:spPr>
          <a:xfrm>
            <a:off x="1981200" y="1867140"/>
            <a:ext cx="9372600" cy="4483101"/>
          </a:xfrm>
        </p:spPr>
        <p:txBody>
          <a:bodyPr>
            <a:normAutofit/>
          </a:bodyPr>
          <a:lstStyle/>
          <a:p>
            <a:r>
              <a:rPr lang="en-US" sz="3600" b="1" dirty="0" smtClean="0">
                <a:solidFill>
                  <a:schemeClr val="accent6">
                    <a:lumMod val="50000"/>
                  </a:schemeClr>
                </a:solidFill>
              </a:rPr>
              <a:t>The standard blade of the saw is 12 to 14 inches long with 7 or 8 </a:t>
            </a:r>
            <a:r>
              <a:rPr lang="en-US" sz="3600" b="1" dirty="0" err="1" smtClean="0">
                <a:solidFill>
                  <a:schemeClr val="accent6">
                    <a:lumMod val="50000"/>
                  </a:schemeClr>
                </a:solidFill>
              </a:rPr>
              <a:t>tpi</a:t>
            </a:r>
            <a:r>
              <a:rPr lang="en-US" sz="3600" b="1" dirty="0" smtClean="0">
                <a:solidFill>
                  <a:schemeClr val="accent6">
                    <a:lumMod val="50000"/>
                  </a:schemeClr>
                </a:solidFill>
              </a:rPr>
              <a:t>.</a:t>
            </a:r>
          </a:p>
          <a:p>
            <a:r>
              <a:rPr lang="en-US" sz="3600" b="1" dirty="0" smtClean="0">
                <a:solidFill>
                  <a:srgbClr val="00B050"/>
                </a:solidFill>
              </a:rPr>
              <a:t>This saw curves quickly in wood, plywood, or wallboard.</a:t>
            </a:r>
          </a:p>
          <a:p>
            <a:r>
              <a:rPr lang="en-US" sz="3600" b="1" dirty="0" smtClean="0">
                <a:solidFill>
                  <a:schemeClr val="accent6">
                    <a:lumMod val="50000"/>
                  </a:schemeClr>
                </a:solidFill>
              </a:rPr>
              <a:t>It is also used to cut holes for large-diameter pipes, vents, and plugs or switch boxes.</a:t>
            </a:r>
            <a:endParaRPr lang="en-US" sz="3600" b="1" dirty="0">
              <a:solidFill>
                <a:schemeClr val="accent6">
                  <a:lumMod val="50000"/>
                </a:schemeClr>
              </a:solidFill>
            </a:endParaRPr>
          </a:p>
        </p:txBody>
      </p:sp>
    </p:spTree>
    <p:extLst>
      <p:ext uri="{BB962C8B-B14F-4D97-AF65-F5344CB8AC3E}">
        <p14:creationId xmlns:p14="http://schemas.microsoft.com/office/powerpoint/2010/main" val="309522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Wireframe Building 16x9">
  <a:themeElements>
    <a:clrScheme name="WireframeBuilding">
      <a:dk1>
        <a:srgbClr val="404040"/>
      </a:dk1>
      <a:lt1>
        <a:sysClr val="window" lastClr="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Office Theme">
  <a:themeElements>
    <a:clrScheme name="WireframeBuilding">
      <a:dk1>
        <a:srgbClr val="404040"/>
      </a:dk1>
      <a:lt1>
        <a:sysClr val="window" lastClr="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ireframeBuilding">
      <a:dk1>
        <a:srgbClr val="404040"/>
      </a:dk1>
      <a:lt1>
        <a:sysClr val="window" lastClr="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1EF0E57-12D2-4B54-A790-AA6D167593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wireframe building presentation (widescreen)</Template>
  <TotalTime>0</TotalTime>
  <Words>4481</Words>
  <Application>Microsoft Office PowerPoint</Application>
  <PresentationFormat>Widescreen</PresentationFormat>
  <Paragraphs>420</Paragraphs>
  <Slides>139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139</vt:i4>
      </vt:variant>
    </vt:vector>
  </HeadingPairs>
  <TitlesOfParts>
    <vt:vector size="142" baseType="lpstr">
      <vt:lpstr>Arial</vt:lpstr>
      <vt:lpstr>Calibri</vt:lpstr>
      <vt:lpstr>Wireframe Building 16x9</vt:lpstr>
      <vt:lpstr>Introduction to hand tools</vt:lpstr>
      <vt:lpstr>Hand tool Safety </vt:lpstr>
      <vt:lpstr>Hammers </vt:lpstr>
      <vt:lpstr>Claw Hammers </vt:lpstr>
      <vt:lpstr>Claw Hammers </vt:lpstr>
      <vt:lpstr>Claw Hammers </vt:lpstr>
      <vt:lpstr>Ball peen Hammers </vt:lpstr>
      <vt:lpstr>Ball peen Hammers </vt:lpstr>
      <vt:lpstr>Ball peen Hammers </vt:lpstr>
      <vt:lpstr>Ball peen Hammers </vt:lpstr>
      <vt:lpstr>Sledge Hammers </vt:lpstr>
      <vt:lpstr>SledgeHammers </vt:lpstr>
      <vt:lpstr>SledgeHammer safety </vt:lpstr>
      <vt:lpstr>SledgeHammer safety </vt:lpstr>
      <vt:lpstr>Ripping bars </vt:lpstr>
      <vt:lpstr>Ripping bars </vt:lpstr>
      <vt:lpstr>Ripping bars </vt:lpstr>
      <vt:lpstr>Nail  Pullers</vt:lpstr>
      <vt:lpstr>Nail  Pullers</vt:lpstr>
      <vt:lpstr>Nail  Pullers</vt:lpstr>
      <vt:lpstr>Nail  Pullers</vt:lpstr>
      <vt:lpstr>Nail  Pullers</vt:lpstr>
      <vt:lpstr>Nail  Pullers</vt:lpstr>
      <vt:lpstr>Chisels</vt:lpstr>
      <vt:lpstr>Chisels</vt:lpstr>
      <vt:lpstr>Chisels</vt:lpstr>
      <vt:lpstr>Punches</vt:lpstr>
      <vt:lpstr>Punches</vt:lpstr>
      <vt:lpstr>Punches</vt:lpstr>
      <vt:lpstr>Screwdrivers</vt:lpstr>
      <vt:lpstr>Screwdrivers</vt:lpstr>
      <vt:lpstr>Pliers and Wire Cutters</vt:lpstr>
      <vt:lpstr>Pliers and Wire Cutters</vt:lpstr>
      <vt:lpstr>Pliers and Wire Cutters</vt:lpstr>
      <vt:lpstr>Pliers and Wire Cutters</vt:lpstr>
      <vt:lpstr>Pliers and Wire Cutters</vt:lpstr>
      <vt:lpstr>Pliers and Wire Cutters</vt:lpstr>
      <vt:lpstr>Pliers and Wire Cutters</vt:lpstr>
      <vt:lpstr>Pliers and Wire Cutters</vt:lpstr>
      <vt:lpstr>Pliers and Wire Cutters</vt:lpstr>
      <vt:lpstr>Pliers and Wire Cutters</vt:lpstr>
      <vt:lpstr>Pliers and Wire Cutters</vt:lpstr>
      <vt:lpstr>Pliers and Wire Cutters</vt:lpstr>
      <vt:lpstr>Wrenches</vt:lpstr>
      <vt:lpstr>Nonadjustable Wrenches</vt:lpstr>
      <vt:lpstr>Nonadjustable Wrenches</vt:lpstr>
      <vt:lpstr>Nonadjustable Wrenches</vt:lpstr>
      <vt:lpstr>Nonadjustable Wrenches</vt:lpstr>
      <vt:lpstr>Nonadjustable Wrenches</vt:lpstr>
      <vt:lpstr>Nonadjustable Wrenches</vt:lpstr>
      <vt:lpstr>Striking or slugging wrenches</vt:lpstr>
      <vt:lpstr>Striking or slugging wrenches</vt:lpstr>
      <vt:lpstr>Striking or slugging wrenches</vt:lpstr>
      <vt:lpstr>Hex key wrenches</vt:lpstr>
      <vt:lpstr>Hex key wrenches</vt:lpstr>
      <vt:lpstr>Hex key wrenches</vt:lpstr>
      <vt:lpstr>Combination wrenches</vt:lpstr>
      <vt:lpstr>Combination wrenches</vt:lpstr>
      <vt:lpstr>Combination wrenches</vt:lpstr>
      <vt:lpstr>Adjustable wrenches</vt:lpstr>
      <vt:lpstr>Adjustable wrenches</vt:lpstr>
      <vt:lpstr>Adjustable wrenches</vt:lpstr>
      <vt:lpstr>Adjustable wrenches</vt:lpstr>
      <vt:lpstr>Sockets and ratchets</vt:lpstr>
      <vt:lpstr>Sockets and Ratchets</vt:lpstr>
      <vt:lpstr>Sockets and Ratchets</vt:lpstr>
      <vt:lpstr>Torque wrenches</vt:lpstr>
      <vt:lpstr>Torque wrenches</vt:lpstr>
      <vt:lpstr>Torque wrenches</vt:lpstr>
      <vt:lpstr>Steel Rule</vt:lpstr>
      <vt:lpstr>Steel rule</vt:lpstr>
      <vt:lpstr>Measuring tape</vt:lpstr>
      <vt:lpstr>Measuring tape</vt:lpstr>
      <vt:lpstr>Wooden folding rule</vt:lpstr>
      <vt:lpstr>Wooden folding rule</vt:lpstr>
      <vt:lpstr>Laser measuring tools</vt:lpstr>
      <vt:lpstr>Laser measuring tools</vt:lpstr>
      <vt:lpstr>Levels</vt:lpstr>
      <vt:lpstr>Levels</vt:lpstr>
      <vt:lpstr>Carpenter’s Square</vt:lpstr>
      <vt:lpstr>Carpenter’s Square</vt:lpstr>
      <vt:lpstr>Speed Square</vt:lpstr>
      <vt:lpstr>Speed Square</vt:lpstr>
      <vt:lpstr>Try Square</vt:lpstr>
      <vt:lpstr>try Square</vt:lpstr>
      <vt:lpstr>Combination Square</vt:lpstr>
      <vt:lpstr>Combination Square</vt:lpstr>
      <vt:lpstr>Plumb bob</vt:lpstr>
      <vt:lpstr>Plumb bob</vt:lpstr>
      <vt:lpstr>Plumb bob</vt:lpstr>
      <vt:lpstr>Chalk lines </vt:lpstr>
      <vt:lpstr>Chalk lines </vt:lpstr>
      <vt:lpstr>Utility knives </vt:lpstr>
      <vt:lpstr>Utility knives </vt:lpstr>
      <vt:lpstr>Utility knives </vt:lpstr>
      <vt:lpstr>Backsaws </vt:lpstr>
      <vt:lpstr>Backsaws </vt:lpstr>
      <vt:lpstr>Compass keyhole saw </vt:lpstr>
      <vt:lpstr>Compass keyhole saw </vt:lpstr>
      <vt:lpstr>Coping saw </vt:lpstr>
      <vt:lpstr>Coping saw </vt:lpstr>
      <vt:lpstr>Drywall saw </vt:lpstr>
      <vt:lpstr>Drywall saw </vt:lpstr>
      <vt:lpstr>hacksaw </vt:lpstr>
      <vt:lpstr>hacksaw </vt:lpstr>
      <vt:lpstr>hacksaw </vt:lpstr>
      <vt:lpstr>handsaw </vt:lpstr>
      <vt:lpstr>handsaw </vt:lpstr>
      <vt:lpstr>Files and rasps </vt:lpstr>
      <vt:lpstr>Rasp-cut file </vt:lpstr>
      <vt:lpstr>Single-cut file </vt:lpstr>
      <vt:lpstr>double-cut file </vt:lpstr>
      <vt:lpstr>C-clamps </vt:lpstr>
      <vt:lpstr>C-clamps </vt:lpstr>
      <vt:lpstr>Locking C-clamp </vt:lpstr>
      <vt:lpstr>Locking C-clamp </vt:lpstr>
      <vt:lpstr>Spring clamp </vt:lpstr>
      <vt:lpstr>Spring clamp </vt:lpstr>
      <vt:lpstr>bar clamp </vt:lpstr>
      <vt:lpstr>Bar clamp </vt:lpstr>
      <vt:lpstr>Pipe clamps </vt:lpstr>
      <vt:lpstr>Pipe clamp </vt:lpstr>
      <vt:lpstr>Hand- screw clamp </vt:lpstr>
      <vt:lpstr>Hand- screw clamp </vt:lpstr>
      <vt:lpstr>web clamp </vt:lpstr>
      <vt:lpstr>web clamp </vt:lpstr>
      <vt:lpstr>Clamps safety and maintenance</vt:lpstr>
      <vt:lpstr>Chain falls </vt:lpstr>
      <vt:lpstr>Chain falls </vt:lpstr>
      <vt:lpstr>Come-alongs </vt:lpstr>
      <vt:lpstr>Come-alongs </vt:lpstr>
      <vt:lpstr>Come-alongs </vt:lpstr>
      <vt:lpstr>shovels </vt:lpstr>
      <vt:lpstr>shovels </vt:lpstr>
      <vt:lpstr>shovels </vt:lpstr>
      <vt:lpstr>shovels </vt:lpstr>
      <vt:lpstr> picks</vt:lpstr>
      <vt:lpstr> picks</vt:lpstr>
      <vt:lpstr>Picks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2013-11-22T15:30:44Z</dcterms:created>
  <dcterms:modified xsi:type="dcterms:W3CDTF">2017-09-21T17:24:56Z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TC030310279991</vt:lpwstr>
  </property>
</Properties>
</file>