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handoutMasterIdLst>
    <p:handoutMasterId r:id="rId29"/>
  </p:handoutMasterIdLst>
  <p:sldIdLst>
    <p:sldId id="258" r:id="rId2"/>
    <p:sldId id="259" r:id="rId3"/>
    <p:sldId id="260" r:id="rId4"/>
    <p:sldId id="257" r:id="rId5"/>
    <p:sldId id="261" r:id="rId6"/>
    <p:sldId id="262" r:id="rId7"/>
    <p:sldId id="263" r:id="rId8"/>
    <p:sldId id="264" r:id="rId9"/>
    <p:sldId id="285" r:id="rId10"/>
    <p:sldId id="275" r:id="rId11"/>
    <p:sldId id="265" r:id="rId12"/>
    <p:sldId id="267" r:id="rId13"/>
    <p:sldId id="268" r:id="rId14"/>
    <p:sldId id="277" r:id="rId15"/>
    <p:sldId id="269" r:id="rId16"/>
    <p:sldId id="270" r:id="rId17"/>
    <p:sldId id="271" r:id="rId18"/>
    <p:sldId id="272" r:id="rId19"/>
    <p:sldId id="278" r:id="rId20"/>
    <p:sldId id="279" r:id="rId21"/>
    <p:sldId id="280" r:id="rId22"/>
    <p:sldId id="281" r:id="rId23"/>
    <p:sldId id="282" r:id="rId24"/>
    <p:sldId id="283" r:id="rId25"/>
    <p:sldId id="284" r:id="rId26"/>
    <p:sldId id="274"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538"/>
    <a:srgbClr val="D60475"/>
    <a:srgbClr val="5F247B"/>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338" y="-282"/>
      </p:cViewPr>
      <p:guideLst>
        <p:guide orient="horz" pos="2160"/>
        <p:guide orient="horz" pos="1152"/>
        <p:guide orient="horz" pos="1392"/>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03BD8E1C-EA4B-49AD-854F-6995839AF73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6DDF5A3-98B4-443B-9E2A-17486B37BA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4AA205EF-5BA2-4E91-A437-C3DB3CD4928F}" type="slidenum">
              <a:rPr lang="en-US"/>
              <a:pPr/>
              <a:t>1</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4C55FF55-D1CC-4A0D-A3B7-8FA495A08295}" type="slidenum">
              <a:rPr lang="en-US"/>
              <a:pPr/>
              <a:t>10</a:t>
            </a:fld>
            <a:endParaRPr lang="en-US"/>
          </a:p>
        </p:txBody>
      </p:sp>
      <p:sp>
        <p:nvSpPr>
          <p:cNvPr id="440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1027"/>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50149E13-2F9A-4443-9223-5EEBE19DCE16}" type="slidenum">
              <a:rPr lang="en-US"/>
              <a:pPr/>
              <a:t>11</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86997B68-6B72-401E-9B95-4F66B53DECAC}" type="slidenum">
              <a:rPr lang="en-US"/>
              <a:pPr/>
              <a:t>12</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3632D4A2-5818-48EC-BCF4-AAB0ED6AD67E}" type="slidenum">
              <a:rPr lang="en-US"/>
              <a:pPr/>
              <a:t>13</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9C7652C1-F026-4875-AD7E-ECD1C5754F6E}" type="slidenum">
              <a:rPr lang="en-US"/>
              <a:pPr/>
              <a:t>14</a:t>
            </a:fld>
            <a:endParaRPr lang="en-US"/>
          </a:p>
        </p:txBody>
      </p:sp>
      <p:sp>
        <p:nvSpPr>
          <p:cNvPr id="471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1027"/>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11423B63-27DA-4385-A26E-0005F25BA115}" type="slidenum">
              <a:rPr lang="en-US"/>
              <a:pPr/>
              <a:t>15</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387E7BBF-C413-4043-A733-63E0FE11E811}" type="slidenum">
              <a:rPr lang="en-US"/>
              <a:pPr/>
              <a:t>16</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54D813A9-C499-4CB6-A3DA-3DC796556448}" type="slidenum">
              <a:rPr lang="en-US"/>
              <a:pPr/>
              <a:t>17</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DF7A1BBB-58F7-4168-864E-FF2296CB925A}" type="slidenum">
              <a:rPr lang="en-US"/>
              <a:pPr/>
              <a:t>18</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14D43AC8-D06C-46BB-8874-E767EDDA8E79}" type="slidenum">
              <a:rPr lang="en-US"/>
              <a:pPr/>
              <a:t>19</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60B688E7-7E7E-4986-9C32-226E3AD4F896}" type="slidenum">
              <a:rPr lang="en-US"/>
              <a:pPr/>
              <a:t>2</a:t>
            </a:fld>
            <a:endParaRPr lang="en-US"/>
          </a:p>
        </p:txBody>
      </p:sp>
      <p:sp>
        <p:nvSpPr>
          <p:cNvPr id="266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1027"/>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F5D27E92-BB41-4A16-9FDD-80DAB3C62713}" type="slidenum">
              <a:rPr lang="en-US"/>
              <a:pPr/>
              <a:t>20</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0102D850-41CB-4B2E-9C5D-779275DA1E99}" type="slidenum">
              <a:rPr lang="en-US"/>
              <a:pPr/>
              <a:t>21</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5512C376-9F8D-4806-B2FE-FEBF9F0DB769}" type="slidenum">
              <a:rPr lang="en-US"/>
              <a:pPr/>
              <a:t>22</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9D669D25-724F-4A8D-8D99-6462717FA84B}" type="slidenum">
              <a:rPr lang="en-US"/>
              <a:pPr/>
              <a:t>23</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7B30C281-46F5-45E7-BC1F-EEE3D4C3B03E}" type="slidenum">
              <a:rPr lang="en-US"/>
              <a:pPr/>
              <a:t>24</a:t>
            </a:fld>
            <a:endParaRPr lang="en-US"/>
          </a:p>
        </p:txBody>
      </p:sp>
      <p:sp>
        <p:nvSpPr>
          <p:cNvPr id="593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1027"/>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324A4D23-EE3A-46E6-BE87-479C6DBD49E1}" type="slidenum">
              <a:rPr lang="en-US"/>
              <a:pPr/>
              <a:t>25</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38AD94A9-3E17-4ACA-A043-FEF1CF27964C}" type="slidenum">
              <a:rPr lang="en-US"/>
              <a:pPr/>
              <a:t>26</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D15DA221-BE1E-492D-AB3F-62B435A41394}" type="slidenum">
              <a:rPr lang="en-US"/>
              <a:pPr/>
              <a:t>3</a:t>
            </a:fld>
            <a:endParaRPr lang="en-US"/>
          </a:p>
        </p:txBody>
      </p:sp>
      <p:sp>
        <p:nvSpPr>
          <p:cNvPr id="276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1027"/>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E4D75648-FF62-4344-BB2F-09D23648E047}" type="slidenum">
              <a:rPr lang="en-US"/>
              <a:pPr/>
              <a:t>4</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CD2515A4-68AD-4F57-AF1B-2A933DF7A6E6}" type="slidenum">
              <a:rPr lang="en-US"/>
              <a:pPr/>
              <a:t>5</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93B73E34-C3CB-40D2-8016-11D3162AF958}" type="slidenum">
              <a:rPr lang="en-US"/>
              <a:pPr/>
              <a:t>6</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28EE99AD-A1C9-4EF9-A21D-6B24E32D4B8C}" type="slidenum">
              <a:rPr lang="en-US"/>
              <a:pPr/>
              <a:t>7</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50DBAB10-38EA-45CB-940F-6A38F4A20E80}" type="slidenum">
              <a:rPr lang="en-US"/>
              <a:pPr/>
              <a:t>8</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a:noFill/>
        </p:spPr>
        <p:txBody>
          <a:bodyPr/>
          <a:lstStyle/>
          <a:p>
            <a:pPr eaLnBrk="1" hangingPunct="1"/>
            <a:endParaRPr lang="en-US" smtClean="0">
              <a:latin typeface="Arial" pitchFamily="3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8611" name="Notes Placeholder 2"/>
          <p:cNvSpPr>
            <a:spLocks noGrp="1"/>
          </p:cNvSpPr>
          <p:nvPr>
            <p:ph type="body" idx="1"/>
          </p:nvPr>
        </p:nvSpPr>
        <p:spPr>
          <a:noFill/>
        </p:spPr>
        <p:txBody>
          <a:bodyPr/>
          <a:lstStyle/>
          <a:p>
            <a:endParaRPr lang="en-US" smtClean="0">
              <a:latin typeface="Arial" pitchFamily="34" charset="0"/>
              <a:ea typeface="ＭＳ Ｐゴシック" pitchFamily="84" charset="-128"/>
            </a:endParaRPr>
          </a:p>
        </p:txBody>
      </p:sp>
      <p:sp>
        <p:nvSpPr>
          <p:cNvPr id="6861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B9ACFE9D-2771-4CE0-912B-F8BB3CF14C1B}"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8FBFE9CE-B7E3-459C-87F3-7A874DBB20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53FCC03-2CC2-4698-939C-B9BE817D78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141413"/>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141413"/>
            <a:ext cx="53340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8221A75E-001B-4CA0-A705-835B5C7DC5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5AF6D8F-FB2B-4457-A3EA-102341C424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F8B8748-F35C-4779-A3F5-706A84D9F4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08150" y="2513013"/>
            <a:ext cx="3122613"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3163" y="2513013"/>
            <a:ext cx="31242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E056BA4-4609-4DAF-BE8B-C47CDEAD2A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5600E34-AD1C-4E1A-AC63-B499C9C305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666EAFF1-06AF-4888-A976-41E40280D76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09840BF-8EFE-4D22-8747-A7F16ECDD0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D695BB5-47F8-452E-B735-E25E424F5E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CB37880-861E-458B-999E-DC8995AF00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141413"/>
            <a:ext cx="7315200" cy="1252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708150" y="2513013"/>
            <a:ext cx="6399213" cy="320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26225" y="6169025"/>
            <a:ext cx="1600200" cy="338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400"/>
            </a:lvl1pPr>
          </a:lstStyle>
          <a:p>
            <a:fld id="{826A8426-CE56-4271-AC0E-7D2FBFCFBA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lnSpc>
          <a:spcPts val="4000"/>
        </a:lnSpc>
        <a:spcBef>
          <a:spcPct val="0"/>
        </a:spcBef>
        <a:spcAft>
          <a:spcPct val="0"/>
        </a:spcAft>
        <a:defRPr sz="3600">
          <a:solidFill>
            <a:schemeClr val="tx2"/>
          </a:solidFill>
          <a:effectLst>
            <a:outerShdw blurRad="38100" dist="38100" dir="2700000" algn="tl">
              <a:srgbClr val="DDDDDD"/>
            </a:outerShdw>
          </a:effectLst>
          <a:latin typeface="+mj-lt"/>
          <a:ea typeface="+mj-ea"/>
          <a:cs typeface="+mj-cs"/>
        </a:defRPr>
      </a:lvl1pPr>
      <a:lvl2pPr algn="ctr" rtl="0" eaLnBrk="0" fontAlgn="base" hangingPunct="0">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2pPr>
      <a:lvl3pPr algn="ctr" rtl="0" eaLnBrk="0" fontAlgn="base" hangingPunct="0">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3pPr>
      <a:lvl4pPr algn="ctr" rtl="0" eaLnBrk="0" fontAlgn="base" hangingPunct="0">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4pPr>
      <a:lvl5pPr algn="ctr" rtl="0" eaLnBrk="0" fontAlgn="base" hangingPunct="0">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5pPr>
      <a:lvl6pPr marL="457200" algn="ctr" rtl="0" fontAlgn="base">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6pPr>
      <a:lvl7pPr marL="914400" algn="ctr" rtl="0" fontAlgn="base">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7pPr>
      <a:lvl8pPr marL="1371600" algn="ctr" rtl="0" fontAlgn="base">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8pPr>
      <a:lvl9pPr marL="1828800" algn="ctr" rtl="0" fontAlgn="base">
        <a:lnSpc>
          <a:spcPts val="4000"/>
        </a:lnSpc>
        <a:spcBef>
          <a:spcPct val="0"/>
        </a:spcBef>
        <a:spcAft>
          <a:spcPct val="0"/>
        </a:spcAft>
        <a:defRPr sz="3600">
          <a:solidFill>
            <a:schemeClr val="tx2"/>
          </a:solidFill>
          <a:effectLst>
            <a:outerShdw blurRad="38100" dist="38100" dir="2700000" algn="tl">
              <a:srgbClr val="DDDDDD"/>
            </a:outerShdw>
          </a:effectLst>
          <a:latin typeface="Arial Black"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FF0000"/>
        </a:buClr>
        <a:buSzPct val="9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15000"/>
        <a:buFont typeface="Times" charset="0"/>
        <a:buChar char="•"/>
        <a:defRPr sz="2000">
          <a:solidFill>
            <a:schemeClr val="tx1"/>
          </a:solidFill>
          <a:latin typeface="+mn-lt"/>
          <a:ea typeface="+mn-ea"/>
          <a:cs typeface="+mn-cs"/>
        </a:defRPr>
      </a:lvl2pPr>
      <a:lvl3pPr marL="1085850" indent="-228600" algn="l" rtl="0" eaLnBrk="0" fontAlgn="base" hangingPunct="0">
        <a:spcBef>
          <a:spcPct val="20000"/>
        </a:spcBef>
        <a:spcAft>
          <a:spcPct val="0"/>
        </a:spcAft>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0"/>
          </p:nvPr>
        </p:nvSpPr>
        <p:spPr>
          <a:noFill/>
          <a:ln>
            <a:miter lim="800000"/>
            <a:headEnd/>
            <a:tailEnd/>
          </a:ln>
        </p:spPr>
        <p:txBody>
          <a:bodyPr/>
          <a:lstStyle/>
          <a:p>
            <a:fld id="{43DCE279-A19E-4B6D-945D-6777CA629EAD}" type="slidenum">
              <a:rPr lang="en-US"/>
              <a:pPr/>
              <a:t>1</a:t>
            </a:fld>
            <a:endParaRPr lang="en-US"/>
          </a:p>
        </p:txBody>
      </p:sp>
      <p:pic>
        <p:nvPicPr>
          <p:cNvPr id="15362" name="Picture 18" descr="Cover"/>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4107" name="Rectangle 11"/>
          <p:cNvSpPr>
            <a:spLocks noGrp="1" noChangeArrowheads="1"/>
          </p:cNvSpPr>
          <p:nvPr>
            <p:ph type="title"/>
          </p:nvPr>
        </p:nvSpPr>
        <p:spPr>
          <a:xfrm>
            <a:off x="0" y="2819400"/>
            <a:ext cx="9144000" cy="490538"/>
          </a:xfrm>
        </p:spPr>
        <p:txBody>
          <a:bodyPr wrap="none"/>
          <a:lstStyle/>
          <a:p>
            <a:pPr eaLnBrk="1" hangingPunct="1">
              <a:defRPr/>
            </a:pPr>
            <a:r>
              <a:rPr lang="en-US" sz="2400" smtClean="0">
                <a:solidFill>
                  <a:srgbClr val="5F247B"/>
                </a:solidFill>
                <a:effectLst/>
                <a:latin typeface="Arial" charset="0"/>
              </a:rPr>
              <a:t>GET SET FOR</a:t>
            </a:r>
            <a:endParaRPr lang="en-US" smtClean="0">
              <a:solidFill>
                <a:srgbClr val="FF0000"/>
              </a:solidFill>
              <a:latin typeface="Times New Roman" charset="0"/>
            </a:endParaRPr>
          </a:p>
        </p:txBody>
      </p:sp>
      <p:sp>
        <p:nvSpPr>
          <p:cNvPr id="15364" name="Text Box 15"/>
          <p:cNvSpPr txBox="1">
            <a:spLocks noChangeArrowheads="1"/>
          </p:cNvSpPr>
          <p:nvPr/>
        </p:nvSpPr>
        <p:spPr bwMode="auto">
          <a:xfrm>
            <a:off x="6248400" y="6384925"/>
            <a:ext cx="2381250" cy="244475"/>
          </a:xfrm>
          <a:prstGeom prst="rect">
            <a:avLst/>
          </a:prstGeom>
          <a:noFill/>
          <a:ln w="9525">
            <a:noFill/>
            <a:miter lim="800000"/>
            <a:headEnd/>
            <a:tailEnd/>
          </a:ln>
        </p:spPr>
        <p:txBody>
          <a:bodyPr wrap="none" lIns="0" tIns="0" rIns="0" bIns="0"/>
          <a:lstStyle/>
          <a:p>
            <a:pPr algn="r"/>
            <a:r>
              <a:rPr lang="en-US" sz="800">
                <a:solidFill>
                  <a:schemeClr val="bg1"/>
                </a:solidFill>
              </a:rPr>
              <a:t>© 2010 by ACT, Inc. All rights reserved.</a:t>
            </a:r>
          </a:p>
        </p:txBody>
      </p:sp>
      <p:sp>
        <p:nvSpPr>
          <p:cNvPr id="4113" name="Text Box 17"/>
          <p:cNvSpPr txBox="1">
            <a:spLocks noChangeArrowheads="1"/>
          </p:cNvSpPr>
          <p:nvPr/>
        </p:nvSpPr>
        <p:spPr bwMode="auto">
          <a:xfrm>
            <a:off x="0" y="2940050"/>
            <a:ext cx="9144000" cy="15557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n-US" sz="9600">
                <a:solidFill>
                  <a:srgbClr val="98D538"/>
                </a:solidFill>
                <a:latin typeface="Times New Roman" charset="0"/>
                <a:ea typeface="ＭＳ Ｐゴシック" charset="0"/>
              </a:rPr>
              <a:t>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a:ln>
            <a:miter lim="800000"/>
            <a:headEnd/>
            <a:tailEnd/>
          </a:ln>
        </p:spPr>
        <p:txBody>
          <a:bodyPr/>
          <a:lstStyle/>
          <a:p>
            <a:fld id="{DDC2D7BB-1CC8-47AC-BF61-D85D853D83E7}" type="slidenum">
              <a:rPr lang="en-US"/>
              <a:pPr/>
              <a:t>10</a:t>
            </a:fld>
            <a:endParaRPr lang="en-US"/>
          </a:p>
        </p:txBody>
      </p:sp>
      <p:pic>
        <p:nvPicPr>
          <p:cNvPr id="32770" name="Picture 9"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32771" name="Text Box 3"/>
          <p:cNvSpPr txBox="1">
            <a:spLocks noChangeArrowheads="1"/>
          </p:cNvSpPr>
          <p:nvPr/>
        </p:nvSpPr>
        <p:spPr bwMode="auto">
          <a:xfrm>
            <a:off x="1250950" y="1022350"/>
            <a:ext cx="6781800" cy="1568450"/>
          </a:xfrm>
          <a:prstGeom prst="rect">
            <a:avLst/>
          </a:prstGeom>
          <a:noFill/>
          <a:ln w="9525">
            <a:noFill/>
            <a:miter lim="800000"/>
            <a:headEnd/>
            <a:tailEnd/>
          </a:ln>
        </p:spPr>
        <p:txBody>
          <a:bodyPr wrap="none" lIns="0" tIns="0" rIns="0" bIns="0"/>
          <a:lstStyle/>
          <a:p>
            <a:r>
              <a:rPr lang="en-US" sz="2600">
                <a:solidFill>
                  <a:srgbClr val="5F247B"/>
                </a:solidFill>
                <a:latin typeface="Arial Black" pitchFamily="34" charset="0"/>
              </a:rPr>
              <a:t>ACT test</a:t>
            </a:r>
            <a:r>
              <a:rPr lang="en-US" sz="2600">
                <a:solidFill>
                  <a:srgbClr val="D60475"/>
                </a:solidFill>
                <a:latin typeface="Arial Black" pitchFamily="34" charset="0"/>
              </a:rPr>
              <a:t> </a:t>
            </a:r>
            <a:r>
              <a:rPr lang="en-US" sz="6600">
                <a:solidFill>
                  <a:srgbClr val="D60475"/>
                </a:solidFill>
                <a:latin typeface="Times New Roman" pitchFamily="18" charset="0"/>
              </a:rPr>
              <a:t>preparation</a:t>
            </a:r>
          </a:p>
          <a:p>
            <a:pPr>
              <a:lnSpc>
                <a:spcPts val="2000"/>
              </a:lnSpc>
            </a:pPr>
            <a:r>
              <a:rPr lang="en-US" sz="1800">
                <a:solidFill>
                  <a:srgbClr val="5F247B"/>
                </a:solidFill>
              </a:rPr>
              <a:t>The </a:t>
            </a:r>
            <a:r>
              <a:rPr lang="en-US" sz="1800">
                <a:solidFill>
                  <a:srgbClr val="D60475"/>
                </a:solidFill>
                <a:latin typeface="Arial Black" pitchFamily="34" charset="0"/>
              </a:rPr>
              <a:t>best</a:t>
            </a:r>
            <a:r>
              <a:rPr lang="en-US" sz="1800">
                <a:solidFill>
                  <a:srgbClr val="5F247B"/>
                </a:solidFill>
                <a:latin typeface="Arial Black" pitchFamily="34" charset="0"/>
              </a:rPr>
              <a:t> preparation </a:t>
            </a:r>
            <a:r>
              <a:rPr lang="en-US" sz="1800">
                <a:solidFill>
                  <a:srgbClr val="5F247B"/>
                </a:solidFill>
              </a:rPr>
              <a:t>is a</a:t>
            </a:r>
            <a:r>
              <a:rPr lang="en-US" sz="1800">
                <a:solidFill>
                  <a:srgbClr val="5F247B"/>
                </a:solidFill>
                <a:latin typeface="Arial Black" pitchFamily="34" charset="0"/>
              </a:rPr>
              <a:t> solid </a:t>
            </a:r>
            <a:r>
              <a:rPr lang="en-US" sz="1800">
                <a:solidFill>
                  <a:srgbClr val="D60475"/>
                </a:solidFill>
                <a:latin typeface="Arial Black" pitchFamily="34" charset="0"/>
              </a:rPr>
              <a:t>high school</a:t>
            </a:r>
            <a:r>
              <a:rPr lang="en-US" sz="1800">
                <a:solidFill>
                  <a:srgbClr val="5F247B"/>
                </a:solidFill>
                <a:latin typeface="Arial Black" pitchFamily="34" charset="0"/>
              </a:rPr>
              <a:t> curriculum</a:t>
            </a:r>
          </a:p>
        </p:txBody>
      </p:sp>
      <p:sp>
        <p:nvSpPr>
          <p:cNvPr id="32772" name="Rectangle 7"/>
          <p:cNvSpPr>
            <a:spLocks noGrp="1" noChangeArrowheads="1"/>
          </p:cNvSpPr>
          <p:nvPr>
            <p:ph type="body" idx="1"/>
          </p:nvPr>
        </p:nvSpPr>
        <p:spPr>
          <a:xfrm>
            <a:off x="1250950" y="2513013"/>
            <a:ext cx="6781800" cy="2971800"/>
          </a:xfrm>
          <a:noFill/>
        </p:spPr>
        <p:txBody>
          <a:bodyPr/>
          <a:lstStyle/>
          <a:p>
            <a:pPr eaLnBrk="1" hangingPunct="1">
              <a:lnSpc>
                <a:spcPts val="2000"/>
              </a:lnSpc>
              <a:spcBef>
                <a:spcPts val="600"/>
              </a:spcBef>
              <a:buClr>
                <a:srgbClr val="5F247B"/>
              </a:buClr>
            </a:pPr>
            <a:r>
              <a:rPr lang="en-US" sz="1800" smtClean="0"/>
              <a:t>Become familiar with the ACT</a:t>
            </a:r>
            <a:r>
              <a:rPr lang="en-US" sz="1800" baseline="30000" smtClean="0"/>
              <a:t>®</a:t>
            </a:r>
            <a:r>
              <a:rPr lang="en-US" sz="1800" smtClean="0"/>
              <a:t> test content and format</a:t>
            </a:r>
          </a:p>
          <a:p>
            <a:pPr eaLnBrk="1" hangingPunct="1">
              <a:lnSpc>
                <a:spcPts val="2000"/>
              </a:lnSpc>
              <a:spcBef>
                <a:spcPts val="600"/>
              </a:spcBef>
              <a:buClr>
                <a:srgbClr val="5F247B"/>
              </a:buClr>
            </a:pPr>
            <a:r>
              <a:rPr lang="en-US" sz="1800" smtClean="0"/>
              <a:t>Review your PLAN</a:t>
            </a:r>
            <a:r>
              <a:rPr lang="en-US" sz="1800" baseline="30000" smtClean="0"/>
              <a:t>®</a:t>
            </a:r>
            <a:r>
              <a:rPr lang="en-US" sz="1800" smtClean="0"/>
              <a:t> results to identify academic weaknesses</a:t>
            </a:r>
          </a:p>
          <a:p>
            <a:pPr eaLnBrk="1" hangingPunct="1">
              <a:lnSpc>
                <a:spcPts val="2000"/>
              </a:lnSpc>
              <a:spcBef>
                <a:spcPts val="600"/>
              </a:spcBef>
              <a:buClr>
                <a:srgbClr val="5F247B"/>
              </a:buClr>
            </a:pPr>
            <a:r>
              <a:rPr lang="en-US" sz="1800" smtClean="0"/>
              <a:t>Learn appropriate test-taking strategies</a:t>
            </a:r>
          </a:p>
          <a:p>
            <a:pPr eaLnBrk="1" hangingPunct="1">
              <a:lnSpc>
                <a:spcPts val="2000"/>
              </a:lnSpc>
              <a:spcBef>
                <a:spcPts val="600"/>
              </a:spcBef>
              <a:buClr>
                <a:srgbClr val="5F247B"/>
              </a:buClr>
            </a:pPr>
            <a:r>
              <a:rPr lang="en-US" sz="1800" smtClean="0"/>
              <a:t>Use ACT Online Prep™—ACT</a:t>
            </a:r>
            <a:r>
              <a:rPr lang="ja-JP" altLang="en-US" sz="1800" smtClean="0"/>
              <a:t>’</a:t>
            </a:r>
            <a:r>
              <a:rPr lang="en-US" altLang="ja-JP" sz="1800" smtClean="0"/>
              <a:t>s test preparation program</a:t>
            </a:r>
          </a:p>
          <a:p>
            <a:pPr eaLnBrk="1" hangingPunct="1">
              <a:lnSpc>
                <a:spcPts val="2000"/>
              </a:lnSpc>
              <a:spcBef>
                <a:spcPts val="600"/>
              </a:spcBef>
              <a:buClr>
                <a:srgbClr val="5F247B"/>
              </a:buClr>
            </a:pPr>
            <a:r>
              <a:rPr lang="en-US" sz="1800" smtClean="0"/>
              <a:t>Review </a:t>
            </a:r>
            <a:r>
              <a:rPr lang="en-US" sz="1800" i="1" smtClean="0"/>
              <a:t>The Real ACT Prep Guide</a:t>
            </a:r>
            <a:r>
              <a:rPr lang="en-US" sz="1800" smtClean="0"/>
              <a:t>—with CD—the official </a:t>
            </a:r>
            <a:br>
              <a:rPr lang="en-US" sz="1800" smtClean="0"/>
            </a:br>
            <a:r>
              <a:rPr lang="en-US" sz="1800" smtClean="0"/>
              <a:t>test prep book</a:t>
            </a:r>
          </a:p>
          <a:p>
            <a:pPr eaLnBrk="1" hangingPunct="1">
              <a:lnSpc>
                <a:spcPts val="2000"/>
              </a:lnSpc>
              <a:spcBef>
                <a:spcPts val="600"/>
              </a:spcBef>
              <a:buClr>
                <a:srgbClr val="5F247B"/>
              </a:buClr>
            </a:pPr>
            <a:r>
              <a:rPr lang="en-US" sz="1800" smtClean="0"/>
              <a:t>Take ACT</a:t>
            </a:r>
            <a:r>
              <a:rPr lang="ja-JP" altLang="en-US" sz="1800" smtClean="0"/>
              <a:t>’</a:t>
            </a:r>
            <a:r>
              <a:rPr lang="en-US" altLang="ja-JP" sz="1800" smtClean="0"/>
              <a:t>s free practice test</a:t>
            </a:r>
          </a:p>
          <a:p>
            <a:pPr eaLnBrk="1" hangingPunct="1">
              <a:lnSpc>
                <a:spcPts val="2000"/>
              </a:lnSpc>
              <a:spcBef>
                <a:spcPts val="600"/>
              </a:spcBef>
              <a:buClr>
                <a:srgbClr val="5F247B"/>
              </a:buClr>
            </a:pPr>
            <a:r>
              <a:rPr lang="en-US" sz="1800" smtClean="0"/>
              <a:t>See your counselor for other test preparation materials</a:t>
            </a:r>
          </a:p>
          <a:p>
            <a:pPr eaLnBrk="1" hangingPunct="1">
              <a:lnSpc>
                <a:spcPts val="2000"/>
              </a:lnSpc>
              <a:spcBef>
                <a:spcPts val="600"/>
              </a:spcBef>
              <a:buClr>
                <a:srgbClr val="5F247B"/>
              </a:buClr>
            </a:pPr>
            <a:r>
              <a:rPr lang="en-US" sz="1800" smtClean="0"/>
              <a:t>Visit the ACT website at </a:t>
            </a:r>
            <a:r>
              <a:rPr lang="en-US" sz="1800" smtClean="0">
                <a:latin typeface="Arial Bold" charset="0"/>
              </a:rPr>
              <a:t>www.actstudent.org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0"/>
          </p:nvPr>
        </p:nvSpPr>
        <p:spPr>
          <a:noFill/>
          <a:ln>
            <a:miter lim="800000"/>
            <a:headEnd/>
            <a:tailEnd/>
          </a:ln>
        </p:spPr>
        <p:txBody>
          <a:bodyPr/>
          <a:lstStyle/>
          <a:p>
            <a:fld id="{0DE24A68-6D14-4AA4-9284-5D41E81440C0}" type="slidenum">
              <a:rPr lang="en-US"/>
              <a:pPr/>
              <a:t>11</a:t>
            </a:fld>
            <a:endParaRPr lang="en-US"/>
          </a:p>
        </p:txBody>
      </p:sp>
      <p:pic>
        <p:nvPicPr>
          <p:cNvPr id="34818" name="Picture 16" descr="female 1"/>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4353" name="Text Box 17"/>
          <p:cNvSpPr txBox="1">
            <a:spLocks noChangeArrowheads="1"/>
          </p:cNvSpPr>
          <p:nvPr/>
        </p:nvSpPr>
        <p:spPr bwMode="auto">
          <a:xfrm>
            <a:off x="3994150" y="1936750"/>
            <a:ext cx="4494213"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lstStyle/>
          <a:p>
            <a:pPr>
              <a:lnSpc>
                <a:spcPts val="3200"/>
              </a:lnSpc>
            </a:pPr>
            <a:r>
              <a:rPr lang="en-US" sz="6600">
                <a:solidFill>
                  <a:srgbClr val="D60475"/>
                </a:solidFill>
                <a:latin typeface="Times New Roman" pitchFamily="18" charset="0"/>
              </a:rPr>
              <a:t>Remember</a:t>
            </a:r>
            <a:r>
              <a:rPr lang="en-US" sz="2600">
                <a:solidFill>
                  <a:srgbClr val="5F247B"/>
                </a:solidFill>
                <a:effectLst>
                  <a:outerShdw blurRad="38100" dist="38100" dir="2700000" algn="tl">
                    <a:srgbClr val="C0C0C0"/>
                  </a:outerShdw>
                </a:effectLst>
                <a:latin typeface="Times New Roman" pitchFamily="18" charset="0"/>
              </a:rPr>
              <a:t> </a:t>
            </a:r>
          </a:p>
          <a:p>
            <a:pPr>
              <a:lnSpc>
                <a:spcPts val="3200"/>
              </a:lnSpc>
              <a:spcBef>
                <a:spcPts val="400"/>
              </a:spcBef>
            </a:pPr>
            <a:r>
              <a:rPr lang="en-US" sz="2600">
                <a:solidFill>
                  <a:srgbClr val="5F247B"/>
                </a:solidFill>
              </a:rPr>
              <a:t>Test scores are only </a:t>
            </a:r>
            <a:br>
              <a:rPr lang="en-US" sz="2600">
                <a:solidFill>
                  <a:srgbClr val="5F247B"/>
                </a:solidFill>
              </a:rPr>
            </a:br>
            <a:r>
              <a:rPr lang="en-US" sz="2600">
                <a:solidFill>
                  <a:srgbClr val="5F247B"/>
                </a:solidFill>
                <a:latin typeface="Arial Black" pitchFamily="34" charset="0"/>
              </a:rPr>
              <a:t>one</a:t>
            </a:r>
            <a:r>
              <a:rPr lang="en-US" sz="2600">
                <a:solidFill>
                  <a:srgbClr val="5F247B"/>
                </a:solidFill>
                <a:effectLst>
                  <a:outerShdw blurRad="38100" dist="38100" dir="2700000" algn="tl">
                    <a:srgbClr val="C0C0C0"/>
                  </a:outerShdw>
                </a:effectLst>
                <a:latin typeface="Times New Roman" pitchFamily="18" charset="0"/>
              </a:rPr>
              <a:t> </a:t>
            </a:r>
            <a:r>
              <a:rPr lang="en-US" sz="2600">
                <a:solidFill>
                  <a:srgbClr val="5F247B"/>
                </a:solidFill>
                <a:latin typeface="Arial Black" pitchFamily="34" charset="0"/>
              </a:rPr>
              <a:t>factor </a:t>
            </a:r>
            <a:r>
              <a:rPr lang="en-US" sz="2600">
                <a:solidFill>
                  <a:srgbClr val="5F247B"/>
                </a:solidFill>
              </a:rPr>
              <a:t>used for</a:t>
            </a:r>
            <a:r>
              <a:rPr lang="en-US" sz="2600">
                <a:solidFill>
                  <a:srgbClr val="5F247B"/>
                </a:solidFill>
                <a:latin typeface="Arial Black" pitchFamily="34" charset="0"/>
              </a:rPr>
              <a:t> </a:t>
            </a:r>
            <a:br>
              <a:rPr lang="en-US" sz="2600">
                <a:solidFill>
                  <a:srgbClr val="5F247B"/>
                </a:solidFill>
                <a:latin typeface="Arial Black" pitchFamily="34" charset="0"/>
              </a:rPr>
            </a:br>
            <a:r>
              <a:rPr lang="en-US" sz="2600">
                <a:solidFill>
                  <a:srgbClr val="5F247B"/>
                </a:solidFill>
              </a:rPr>
              <a:t>college</a:t>
            </a:r>
            <a:r>
              <a:rPr lang="en-US" sz="2600">
                <a:solidFill>
                  <a:srgbClr val="5F247B"/>
                </a:solidFill>
                <a:latin typeface="Arial Black" pitchFamily="34" charset="0"/>
              </a:rPr>
              <a:t> admission</a:t>
            </a:r>
            <a:r>
              <a:rPr lang="en-US" sz="2600">
                <a:solidFill>
                  <a:srgbClr val="5F247B"/>
                </a:solidFill>
              </a:rPr>
              <a:t/>
            </a:r>
            <a:br>
              <a:rPr lang="en-US" sz="2600">
                <a:solidFill>
                  <a:srgbClr val="5F247B"/>
                </a:solidFill>
              </a:rPr>
            </a:br>
            <a:r>
              <a:rPr lang="en-US" sz="2600">
                <a:solidFill>
                  <a:srgbClr val="5F247B"/>
                </a:solidFill>
              </a:rPr>
              <a:t>and </a:t>
            </a:r>
            <a:r>
              <a:rPr lang="en-US" sz="2600">
                <a:solidFill>
                  <a:srgbClr val="5F247B"/>
                </a:solidFill>
                <a:latin typeface="Arial Black" pitchFamily="34" charset="0"/>
              </a:rPr>
              <a:t>scholarship</a:t>
            </a:r>
            <a:r>
              <a:rPr lang="en-US" sz="6600">
                <a:solidFill>
                  <a:srgbClr val="5F247B"/>
                </a:solidFill>
                <a:latin typeface="Times New Roman" pitchFamily="18" charset="0"/>
              </a:rPr>
              <a:t> </a:t>
            </a:r>
            <a:br>
              <a:rPr lang="en-US" sz="6600">
                <a:solidFill>
                  <a:srgbClr val="5F247B"/>
                </a:solidFill>
                <a:latin typeface="Times New Roman" pitchFamily="18" charset="0"/>
              </a:rPr>
            </a:br>
            <a:r>
              <a:rPr lang="en-US" sz="2600">
                <a:solidFill>
                  <a:srgbClr val="5F247B"/>
                </a:solidFill>
                <a:latin typeface="Arial Black" pitchFamily="34" charset="0"/>
              </a:rPr>
              <a:t>decisions</a:t>
            </a:r>
            <a:r>
              <a:rPr lang="en-US" sz="2600">
                <a:solidFill>
                  <a:srgbClr val="5F247B"/>
                </a:solidFill>
              </a:rPr>
              <a:t>.</a:t>
            </a:r>
            <a:endParaRPr lang="en-US" sz="2600">
              <a:solidFill>
                <a:srgbClr val="5F247B"/>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0"/>
          </p:nvPr>
        </p:nvSpPr>
        <p:spPr>
          <a:noFill/>
          <a:ln>
            <a:miter lim="800000"/>
            <a:headEnd/>
            <a:tailEnd/>
          </a:ln>
        </p:spPr>
        <p:txBody>
          <a:bodyPr/>
          <a:lstStyle/>
          <a:p>
            <a:fld id="{8828B1AC-9D34-4489-BDA7-8C7EF59FAD82}" type="slidenum">
              <a:rPr lang="en-US"/>
              <a:pPr/>
              <a:t>12</a:t>
            </a:fld>
            <a:endParaRPr lang="en-US"/>
          </a:p>
        </p:txBody>
      </p:sp>
      <p:pic>
        <p:nvPicPr>
          <p:cNvPr id="36866" name="Picture 26" descr="campus"/>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6392" name="Text Box 8"/>
          <p:cNvSpPr txBox="1">
            <a:spLocks noChangeArrowheads="1"/>
          </p:cNvSpPr>
          <p:nvPr/>
        </p:nvSpPr>
        <p:spPr bwMode="auto">
          <a:xfrm>
            <a:off x="914400" y="1098550"/>
            <a:ext cx="7315200" cy="14922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lgn="ctr">
              <a:lnSpc>
                <a:spcPts val="5000"/>
              </a:lnSpc>
              <a:defRPr/>
            </a:pPr>
            <a:r>
              <a:rPr lang="en-US" sz="2600">
                <a:solidFill>
                  <a:srgbClr val="D60475"/>
                </a:solidFill>
                <a:latin typeface="Arial Black" charset="0"/>
                <a:ea typeface="ＭＳ Ｐゴシック" charset="0"/>
              </a:rPr>
              <a:t>Every campus has a </a:t>
            </a:r>
            <a:br>
              <a:rPr lang="en-US" sz="2600">
                <a:solidFill>
                  <a:srgbClr val="D60475"/>
                </a:solidFill>
                <a:latin typeface="Arial Black" charset="0"/>
                <a:ea typeface="ＭＳ Ｐゴシック" charset="0"/>
              </a:rPr>
            </a:br>
            <a:r>
              <a:rPr lang="en-US" sz="6600">
                <a:solidFill>
                  <a:srgbClr val="5F247B"/>
                </a:solidFill>
                <a:latin typeface="Times New Roman" charset="0"/>
                <a:ea typeface="ＭＳ Ｐゴシック" charset="0"/>
              </a:rPr>
              <a:t>personality</a:t>
            </a:r>
            <a:endParaRPr lang="en-US" sz="6600">
              <a:solidFill>
                <a:srgbClr val="D60475"/>
              </a:solidFill>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0"/>
          </p:nvPr>
        </p:nvSpPr>
        <p:spPr>
          <a:noFill/>
          <a:ln>
            <a:miter lim="800000"/>
            <a:headEnd/>
            <a:tailEnd/>
          </a:ln>
        </p:spPr>
        <p:txBody>
          <a:bodyPr/>
          <a:lstStyle/>
          <a:p>
            <a:fld id="{6D134506-6A9E-47CF-A696-3D0D719DF86D}" type="slidenum">
              <a:rPr lang="en-US"/>
              <a:pPr/>
              <a:t>13</a:t>
            </a:fld>
            <a:endParaRPr lang="en-US"/>
          </a:p>
        </p:txBody>
      </p:sp>
      <p:pic>
        <p:nvPicPr>
          <p:cNvPr id="38914" name="Picture 17" descr="Text Slide shadow"/>
          <p:cNvPicPr>
            <a:picLocks noChangeAspect="1" noChangeArrowheads="1"/>
          </p:cNvPicPr>
          <p:nvPr/>
        </p:nvPicPr>
        <p:blipFill>
          <a:blip r:embed="rId3"/>
          <a:srcRect/>
          <a:stretch>
            <a:fillRect/>
          </a:stretch>
        </p:blipFill>
        <p:spPr bwMode="auto">
          <a:xfrm>
            <a:off x="-1588" y="0"/>
            <a:ext cx="9145588" cy="6859588"/>
          </a:xfrm>
          <a:prstGeom prst="rect">
            <a:avLst/>
          </a:prstGeom>
          <a:noFill/>
          <a:ln w="9525">
            <a:noFill/>
            <a:miter lim="800000"/>
            <a:headEnd/>
            <a:tailEnd/>
          </a:ln>
        </p:spPr>
      </p:pic>
      <p:sp>
        <p:nvSpPr>
          <p:cNvPr id="38915" name="Rectangle 3"/>
          <p:cNvSpPr>
            <a:spLocks noGrp="1" noChangeArrowheads="1"/>
          </p:cNvSpPr>
          <p:nvPr>
            <p:ph type="body" idx="1"/>
          </p:nvPr>
        </p:nvSpPr>
        <p:spPr>
          <a:xfrm>
            <a:off x="3427413" y="2284413"/>
            <a:ext cx="4573587" cy="3200400"/>
          </a:xfrm>
          <a:noFill/>
        </p:spPr>
        <p:txBody>
          <a:bodyPr/>
          <a:lstStyle/>
          <a:p>
            <a:pPr eaLnBrk="1" hangingPunct="1">
              <a:lnSpc>
                <a:spcPts val="2200"/>
              </a:lnSpc>
              <a:spcBef>
                <a:spcPts val="600"/>
              </a:spcBef>
              <a:buClr>
                <a:srgbClr val="5F247B"/>
              </a:buClr>
            </a:pPr>
            <a:r>
              <a:rPr lang="en-US" sz="2000" smtClean="0"/>
              <a:t>Majors and educational programs</a:t>
            </a:r>
          </a:p>
          <a:p>
            <a:pPr eaLnBrk="1" hangingPunct="1">
              <a:lnSpc>
                <a:spcPts val="2200"/>
              </a:lnSpc>
              <a:spcBef>
                <a:spcPts val="600"/>
              </a:spcBef>
              <a:buClr>
                <a:srgbClr val="5F247B"/>
              </a:buClr>
            </a:pPr>
            <a:r>
              <a:rPr lang="en-US" sz="2000" smtClean="0"/>
              <a:t>Type of school and degrees offered</a:t>
            </a:r>
          </a:p>
          <a:p>
            <a:pPr eaLnBrk="1" hangingPunct="1">
              <a:lnSpc>
                <a:spcPts val="2200"/>
              </a:lnSpc>
              <a:spcBef>
                <a:spcPts val="600"/>
              </a:spcBef>
              <a:buClr>
                <a:srgbClr val="5F247B"/>
              </a:buClr>
            </a:pPr>
            <a:r>
              <a:rPr lang="en-US" sz="2000" smtClean="0"/>
              <a:t>Admission policy</a:t>
            </a:r>
          </a:p>
          <a:p>
            <a:pPr eaLnBrk="1" hangingPunct="1">
              <a:lnSpc>
                <a:spcPts val="2200"/>
              </a:lnSpc>
              <a:spcBef>
                <a:spcPts val="600"/>
              </a:spcBef>
              <a:buClr>
                <a:srgbClr val="5F247B"/>
              </a:buClr>
            </a:pPr>
            <a:r>
              <a:rPr lang="en-US" sz="2000" smtClean="0"/>
              <a:t>Location and size</a:t>
            </a:r>
          </a:p>
          <a:p>
            <a:pPr eaLnBrk="1" hangingPunct="1">
              <a:lnSpc>
                <a:spcPts val="2200"/>
              </a:lnSpc>
              <a:spcBef>
                <a:spcPts val="600"/>
              </a:spcBef>
              <a:buClr>
                <a:srgbClr val="5F247B"/>
              </a:buClr>
            </a:pPr>
            <a:r>
              <a:rPr lang="en-US" sz="2000" smtClean="0"/>
              <a:t>Costs and financial aid</a:t>
            </a:r>
          </a:p>
          <a:p>
            <a:pPr eaLnBrk="1" hangingPunct="1">
              <a:lnSpc>
                <a:spcPts val="2200"/>
              </a:lnSpc>
              <a:spcBef>
                <a:spcPts val="600"/>
              </a:spcBef>
              <a:buClr>
                <a:srgbClr val="5F247B"/>
              </a:buClr>
            </a:pPr>
            <a:r>
              <a:rPr lang="en-US" sz="2000" smtClean="0"/>
              <a:t>College affiliation and accreditation</a:t>
            </a:r>
          </a:p>
          <a:p>
            <a:pPr eaLnBrk="1" hangingPunct="1">
              <a:lnSpc>
                <a:spcPts val="2200"/>
              </a:lnSpc>
              <a:spcBef>
                <a:spcPts val="600"/>
              </a:spcBef>
              <a:buClr>
                <a:srgbClr val="5F247B"/>
              </a:buClr>
            </a:pPr>
            <a:r>
              <a:rPr lang="en-US" sz="2000" smtClean="0"/>
              <a:t>Campus activities</a:t>
            </a:r>
          </a:p>
          <a:p>
            <a:pPr eaLnBrk="1" hangingPunct="1">
              <a:lnSpc>
                <a:spcPts val="2200"/>
              </a:lnSpc>
              <a:spcBef>
                <a:spcPts val="600"/>
              </a:spcBef>
              <a:buClr>
                <a:srgbClr val="5F247B"/>
              </a:buClr>
            </a:pPr>
            <a:r>
              <a:rPr lang="en-US" sz="2000" smtClean="0"/>
              <a:t>Support services</a:t>
            </a:r>
          </a:p>
          <a:p>
            <a:pPr eaLnBrk="1" hangingPunct="1">
              <a:lnSpc>
                <a:spcPct val="90000"/>
              </a:lnSpc>
              <a:buClr>
                <a:srgbClr val="5F247B"/>
              </a:buClr>
            </a:pPr>
            <a:endParaRPr lang="en-US" sz="2000" smtClean="0"/>
          </a:p>
          <a:p>
            <a:pPr eaLnBrk="1" hangingPunct="1">
              <a:lnSpc>
                <a:spcPct val="90000"/>
              </a:lnSpc>
              <a:buClr>
                <a:srgbClr val="5F247B"/>
              </a:buClr>
            </a:pPr>
            <a:endParaRPr lang="en-US" sz="1800" smtClean="0"/>
          </a:p>
        </p:txBody>
      </p:sp>
      <p:sp>
        <p:nvSpPr>
          <p:cNvPr id="38916" name="Text Box 11"/>
          <p:cNvSpPr txBox="1">
            <a:spLocks noChangeArrowheads="1"/>
          </p:cNvSpPr>
          <p:nvPr/>
        </p:nvSpPr>
        <p:spPr bwMode="auto">
          <a:xfrm>
            <a:off x="3427413" y="1370013"/>
            <a:ext cx="4722812" cy="1006475"/>
          </a:xfrm>
          <a:prstGeom prst="rect">
            <a:avLst/>
          </a:prstGeom>
          <a:noFill/>
          <a:ln w="9525">
            <a:noFill/>
            <a:miter lim="800000"/>
            <a:headEnd/>
            <a:tailEnd/>
          </a:ln>
        </p:spPr>
        <p:txBody>
          <a:bodyPr wrap="none" lIns="0" tIns="0" rIns="0" bIns="0"/>
          <a:lstStyle/>
          <a:p>
            <a:pPr>
              <a:lnSpc>
                <a:spcPts val="3200"/>
              </a:lnSpc>
            </a:pPr>
            <a:r>
              <a:rPr lang="en-US" sz="6400">
                <a:solidFill>
                  <a:srgbClr val="D60475"/>
                </a:solidFill>
                <a:latin typeface="Times New Roman" pitchFamily="18" charset="0"/>
              </a:rPr>
              <a:t>Consider</a:t>
            </a:r>
            <a:r>
              <a:rPr lang="en-US" sz="2600">
                <a:solidFill>
                  <a:srgbClr val="D60475"/>
                </a:solidFill>
                <a:latin typeface="Times New Roman" pitchFamily="18" charset="0"/>
              </a:rPr>
              <a:t> </a:t>
            </a:r>
            <a:r>
              <a:rPr lang="en-US" sz="2600">
                <a:solidFill>
                  <a:srgbClr val="5F247B"/>
                </a:solidFill>
              </a:rPr>
              <a:t>college</a:t>
            </a:r>
            <a:r>
              <a:rPr lang="en-US" sz="2600">
                <a:solidFill>
                  <a:srgbClr val="5F247B"/>
                </a:solidFill>
                <a:latin typeface="Arial Black" pitchFamily="34" charset="0"/>
              </a:rPr>
              <a:t> </a:t>
            </a:r>
            <a:br>
              <a:rPr lang="en-US" sz="2600">
                <a:solidFill>
                  <a:srgbClr val="5F247B"/>
                </a:solidFill>
                <a:latin typeface="Arial Black" pitchFamily="34" charset="0"/>
              </a:rPr>
            </a:br>
            <a:r>
              <a:rPr lang="en-US" sz="2600">
                <a:solidFill>
                  <a:srgbClr val="5F247B"/>
                </a:solidFill>
                <a:latin typeface="Arial Black" pitchFamily="34" charset="0"/>
              </a:rPr>
              <a:t>characteristics</a:t>
            </a:r>
          </a:p>
        </p:txBody>
      </p:sp>
      <p:sp>
        <p:nvSpPr>
          <p:cNvPr id="38917" name="AutoShape 22"/>
          <p:cNvSpPr>
            <a:spLocks noChangeArrowheads="1"/>
          </p:cNvSpPr>
          <p:nvPr/>
        </p:nvSpPr>
        <p:spPr bwMode="auto">
          <a:xfrm>
            <a:off x="0" y="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17431" name="Text Box 23"/>
          <p:cNvSpPr txBox="1">
            <a:spLocks noChangeArrowheads="1"/>
          </p:cNvSpPr>
          <p:nvPr/>
        </p:nvSpPr>
        <p:spPr bwMode="auto">
          <a:xfrm>
            <a:off x="838200"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2</a:t>
            </a:r>
            <a:endParaRPr lang="en-US" sz="6600">
              <a:solidFill>
                <a:schemeClr val="accent2"/>
              </a:solidFill>
              <a:latin typeface="Times New Roman" charset="0"/>
              <a:ea typeface="ＭＳ Ｐゴシック" charset="0"/>
            </a:endParaRPr>
          </a:p>
        </p:txBody>
      </p:sp>
      <p:sp>
        <p:nvSpPr>
          <p:cNvPr id="17432" name="Text Box 24"/>
          <p:cNvSpPr txBox="1">
            <a:spLocks noChangeArrowheads="1"/>
          </p:cNvSpPr>
          <p:nvPr/>
        </p:nvSpPr>
        <p:spPr bwMode="auto">
          <a:xfrm>
            <a:off x="455613" y="1479550"/>
            <a:ext cx="1524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0"/>
          </p:nvPr>
        </p:nvSpPr>
        <p:spPr>
          <a:noFill/>
          <a:ln>
            <a:miter lim="800000"/>
            <a:headEnd/>
            <a:tailEnd/>
          </a:ln>
        </p:spPr>
        <p:txBody>
          <a:bodyPr/>
          <a:lstStyle/>
          <a:p>
            <a:fld id="{CAF3386A-FBE3-4D13-8CFA-7A73C68BD413}" type="slidenum">
              <a:rPr lang="en-US"/>
              <a:pPr/>
              <a:t>14</a:t>
            </a:fld>
            <a:endParaRPr lang="en-US"/>
          </a:p>
        </p:txBody>
      </p:sp>
      <p:pic>
        <p:nvPicPr>
          <p:cNvPr id="40962" name="Picture 1030"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40963" name="Text Box 1029"/>
          <p:cNvSpPr txBox="1">
            <a:spLocks noChangeArrowheads="1"/>
          </p:cNvSpPr>
          <p:nvPr/>
        </p:nvSpPr>
        <p:spPr bwMode="auto">
          <a:xfrm>
            <a:off x="3198813" y="1323975"/>
            <a:ext cx="4114800" cy="1066800"/>
          </a:xfrm>
          <a:prstGeom prst="rect">
            <a:avLst/>
          </a:prstGeom>
          <a:noFill/>
          <a:ln w="9525">
            <a:noFill/>
            <a:miter lim="800000"/>
            <a:headEnd/>
            <a:tailEnd/>
          </a:ln>
        </p:spPr>
        <p:txBody>
          <a:bodyPr wrap="none" lIns="0" tIns="0" rIns="0" bIns="0"/>
          <a:lstStyle/>
          <a:p>
            <a:pPr>
              <a:lnSpc>
                <a:spcPts val="3200"/>
              </a:lnSpc>
            </a:pPr>
            <a:r>
              <a:rPr lang="en-US" sz="6400">
                <a:solidFill>
                  <a:srgbClr val="D60475"/>
                </a:solidFill>
                <a:latin typeface="Times New Roman" pitchFamily="18" charset="0"/>
              </a:rPr>
              <a:t>List</a:t>
            </a:r>
            <a:r>
              <a:rPr lang="en-US" sz="2600">
                <a:solidFill>
                  <a:srgbClr val="D60475"/>
                </a:solidFill>
                <a:latin typeface="Arial Black" pitchFamily="34" charset="0"/>
              </a:rPr>
              <a:t>,</a:t>
            </a:r>
            <a:r>
              <a:rPr lang="en-US" sz="2600">
                <a:solidFill>
                  <a:srgbClr val="5F247B"/>
                </a:solidFill>
                <a:latin typeface="Arial Black" pitchFamily="34" charset="0"/>
              </a:rPr>
              <a:t> compare</a:t>
            </a:r>
            <a:r>
              <a:rPr lang="en-US" sz="2600">
                <a:solidFill>
                  <a:srgbClr val="5F247B"/>
                </a:solidFill>
              </a:rPr>
              <a:t>,</a:t>
            </a:r>
            <a:r>
              <a:rPr lang="en-US" sz="2600">
                <a:solidFill>
                  <a:srgbClr val="5F247B"/>
                </a:solidFill>
                <a:latin typeface="Arial Black" pitchFamily="34" charset="0"/>
              </a:rPr>
              <a:t> </a:t>
            </a:r>
            <a:r>
              <a:rPr lang="en-US" sz="2600">
                <a:solidFill>
                  <a:srgbClr val="5F247B"/>
                </a:solidFill>
              </a:rPr>
              <a:t>and </a:t>
            </a:r>
            <a:br>
              <a:rPr lang="en-US" sz="2600">
                <a:solidFill>
                  <a:srgbClr val="5F247B"/>
                </a:solidFill>
              </a:rPr>
            </a:br>
            <a:r>
              <a:rPr lang="en-US" sz="2600">
                <a:solidFill>
                  <a:srgbClr val="5F247B"/>
                </a:solidFill>
              </a:rPr>
              <a:t> </a:t>
            </a:r>
            <a:r>
              <a:rPr lang="en-US" sz="2600">
                <a:solidFill>
                  <a:srgbClr val="5F247B"/>
                </a:solidFill>
                <a:latin typeface="Arial Black" pitchFamily="34" charset="0"/>
              </a:rPr>
              <a:t>visit </a:t>
            </a:r>
            <a:r>
              <a:rPr lang="en-US" sz="2600">
                <a:solidFill>
                  <a:srgbClr val="D60475"/>
                </a:solidFill>
                <a:latin typeface="Arial Black" pitchFamily="34" charset="0"/>
              </a:rPr>
              <a:t>colleges</a:t>
            </a:r>
          </a:p>
        </p:txBody>
      </p:sp>
      <p:sp>
        <p:nvSpPr>
          <p:cNvPr id="40964" name="Rectangle 1027"/>
          <p:cNvSpPr>
            <a:spLocks noGrp="1" noChangeArrowheads="1"/>
          </p:cNvSpPr>
          <p:nvPr>
            <p:ph type="body" idx="1"/>
          </p:nvPr>
        </p:nvSpPr>
        <p:spPr>
          <a:xfrm>
            <a:off x="3198813" y="2284413"/>
            <a:ext cx="4875212" cy="3049587"/>
          </a:xfrm>
          <a:noFill/>
        </p:spPr>
        <p:txBody>
          <a:bodyPr/>
          <a:lstStyle/>
          <a:p>
            <a:pPr eaLnBrk="1" hangingPunct="1">
              <a:lnSpc>
                <a:spcPts val="2000"/>
              </a:lnSpc>
              <a:spcBef>
                <a:spcPts val="600"/>
              </a:spcBef>
              <a:buClr>
                <a:srgbClr val="5F247B"/>
              </a:buClr>
            </a:pPr>
            <a:r>
              <a:rPr lang="en-US" sz="1800" smtClean="0"/>
              <a:t>Compile information from several resources:</a:t>
            </a:r>
          </a:p>
          <a:p>
            <a:pPr lvl="1" eaLnBrk="1" hangingPunct="1">
              <a:lnSpc>
                <a:spcPts val="2000"/>
              </a:lnSpc>
              <a:spcBef>
                <a:spcPts val="600"/>
              </a:spcBef>
              <a:buFont typeface="Helvetica CY" pitchFamily="84" charset="0"/>
              <a:buChar char="–"/>
            </a:pPr>
            <a:r>
              <a:rPr lang="en-US" sz="1800" smtClean="0"/>
              <a:t>Internet/Websites </a:t>
            </a:r>
          </a:p>
          <a:p>
            <a:pPr lvl="1" eaLnBrk="1" hangingPunct="1">
              <a:lnSpc>
                <a:spcPts val="2000"/>
              </a:lnSpc>
              <a:spcBef>
                <a:spcPts val="600"/>
              </a:spcBef>
              <a:buFont typeface="Helvetica CY" pitchFamily="84" charset="0"/>
              <a:buChar char="–"/>
            </a:pPr>
            <a:r>
              <a:rPr lang="en-US" sz="1800" smtClean="0"/>
              <a:t>College catalogs, viewbooks, </a:t>
            </a:r>
            <a:br>
              <a:rPr lang="en-US" sz="1800" smtClean="0"/>
            </a:br>
            <a:r>
              <a:rPr lang="en-US" sz="1800" smtClean="0"/>
              <a:t>videos, and computer-based </a:t>
            </a:r>
            <a:br>
              <a:rPr lang="en-US" sz="1800" smtClean="0"/>
            </a:br>
            <a:r>
              <a:rPr lang="en-US" sz="1800" smtClean="0"/>
              <a:t>services (DISCOVER</a:t>
            </a:r>
            <a:r>
              <a:rPr lang="en-US" sz="1800" baseline="30000" smtClean="0"/>
              <a:t>®</a:t>
            </a:r>
            <a:r>
              <a:rPr lang="en-US" sz="1800" smtClean="0"/>
              <a:t>)</a:t>
            </a:r>
          </a:p>
          <a:p>
            <a:pPr lvl="1" eaLnBrk="1" hangingPunct="1">
              <a:lnSpc>
                <a:spcPts val="2000"/>
              </a:lnSpc>
              <a:spcBef>
                <a:spcPts val="600"/>
              </a:spcBef>
              <a:buFont typeface="Helvetica CY" pitchFamily="84" charset="0"/>
              <a:buChar char="–"/>
            </a:pPr>
            <a:r>
              <a:rPr lang="en-US" sz="1800" smtClean="0"/>
              <a:t>College representatives and </a:t>
            </a:r>
            <a:br>
              <a:rPr lang="en-US" sz="1800" smtClean="0"/>
            </a:br>
            <a:r>
              <a:rPr lang="en-US" sz="1800" smtClean="0"/>
              <a:t>college fairs</a:t>
            </a:r>
          </a:p>
          <a:p>
            <a:pPr lvl="1" eaLnBrk="1" hangingPunct="1">
              <a:lnSpc>
                <a:spcPts val="2000"/>
              </a:lnSpc>
              <a:spcBef>
                <a:spcPts val="600"/>
              </a:spcBef>
              <a:buFont typeface="Helvetica CY" pitchFamily="84" charset="0"/>
              <a:buChar char="–"/>
            </a:pPr>
            <a:r>
              <a:rPr lang="en-US" sz="1800" smtClean="0"/>
              <a:t>Counselors and teachers</a:t>
            </a:r>
          </a:p>
          <a:p>
            <a:pPr lvl="1" eaLnBrk="1" hangingPunct="1">
              <a:lnSpc>
                <a:spcPts val="2000"/>
              </a:lnSpc>
              <a:spcBef>
                <a:spcPts val="600"/>
              </a:spcBef>
              <a:buFont typeface="Helvetica CY" pitchFamily="84" charset="0"/>
              <a:buChar char="–"/>
            </a:pPr>
            <a:r>
              <a:rPr lang="en-US" sz="1800" smtClean="0"/>
              <a:t>Parents, students, and alumni</a:t>
            </a:r>
          </a:p>
          <a:p>
            <a:pPr lvl="1" eaLnBrk="1" hangingPunct="1">
              <a:lnSpc>
                <a:spcPts val="2000"/>
              </a:lnSpc>
              <a:spcBef>
                <a:spcPts val="600"/>
              </a:spcBef>
              <a:buFont typeface="Helvetica CY" pitchFamily="84" charset="0"/>
              <a:buChar char="–"/>
            </a:pPr>
            <a:r>
              <a:rPr lang="en-US" sz="1800" smtClean="0"/>
              <a:t>Directories and ACT score report</a:t>
            </a:r>
          </a:p>
        </p:txBody>
      </p:sp>
      <p:sp>
        <p:nvSpPr>
          <p:cNvPr id="40965" name="AutoShape 1034"/>
          <p:cNvSpPr>
            <a:spLocks noChangeArrowheads="1"/>
          </p:cNvSpPr>
          <p:nvPr/>
        </p:nvSpPr>
        <p:spPr bwMode="auto">
          <a:xfrm>
            <a:off x="0" y="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46091" name="Text Box 1035"/>
          <p:cNvSpPr txBox="1">
            <a:spLocks noChangeArrowheads="1"/>
          </p:cNvSpPr>
          <p:nvPr/>
        </p:nvSpPr>
        <p:spPr bwMode="auto">
          <a:xfrm>
            <a:off x="912813"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3</a:t>
            </a:r>
            <a:endParaRPr lang="en-US" sz="6600">
              <a:solidFill>
                <a:schemeClr val="accent2"/>
              </a:solidFill>
              <a:latin typeface="Times New Roman" charset="0"/>
              <a:ea typeface="ＭＳ Ｐゴシック" charset="0"/>
            </a:endParaRPr>
          </a:p>
        </p:txBody>
      </p:sp>
      <p:sp>
        <p:nvSpPr>
          <p:cNvPr id="46092" name="Text Box 1036"/>
          <p:cNvSpPr txBox="1">
            <a:spLocks noChangeArrowheads="1"/>
          </p:cNvSpPr>
          <p:nvPr/>
        </p:nvSpPr>
        <p:spPr bwMode="auto">
          <a:xfrm>
            <a:off x="455613" y="1479550"/>
            <a:ext cx="1524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0"/>
          </p:nvPr>
        </p:nvSpPr>
        <p:spPr>
          <a:noFill/>
          <a:ln>
            <a:miter lim="800000"/>
            <a:headEnd/>
            <a:tailEnd/>
          </a:ln>
        </p:spPr>
        <p:txBody>
          <a:bodyPr/>
          <a:lstStyle/>
          <a:p>
            <a:fld id="{B74A917C-0B36-4823-838B-BA9746245963}" type="slidenum">
              <a:rPr lang="en-US"/>
              <a:pPr/>
              <a:t>15</a:t>
            </a:fld>
            <a:endParaRPr lang="en-US"/>
          </a:p>
        </p:txBody>
      </p:sp>
      <p:pic>
        <p:nvPicPr>
          <p:cNvPr id="43010" name="Picture 13" descr="Guy 5"/>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43011" name="Rectangle 3"/>
          <p:cNvSpPr>
            <a:spLocks noGrp="1" noChangeArrowheads="1"/>
          </p:cNvSpPr>
          <p:nvPr>
            <p:ph type="body" idx="1"/>
          </p:nvPr>
        </p:nvSpPr>
        <p:spPr>
          <a:xfrm>
            <a:off x="1479550" y="2220913"/>
            <a:ext cx="3930650" cy="3201987"/>
          </a:xfrm>
          <a:noFill/>
        </p:spPr>
        <p:txBody>
          <a:bodyPr/>
          <a:lstStyle/>
          <a:p>
            <a:pPr eaLnBrk="1" hangingPunct="1">
              <a:lnSpc>
                <a:spcPts val="2400"/>
              </a:lnSpc>
              <a:spcBef>
                <a:spcPts val="600"/>
              </a:spcBef>
              <a:buClr>
                <a:srgbClr val="5F247B"/>
              </a:buClr>
            </a:pPr>
            <a:r>
              <a:rPr lang="en-US" sz="2200" smtClean="0"/>
              <a:t>Prepare a college comparison checklist</a:t>
            </a:r>
          </a:p>
          <a:p>
            <a:pPr eaLnBrk="1" hangingPunct="1">
              <a:lnSpc>
                <a:spcPts val="2400"/>
              </a:lnSpc>
              <a:spcBef>
                <a:spcPts val="600"/>
              </a:spcBef>
              <a:buClr>
                <a:srgbClr val="5F247B"/>
              </a:buClr>
            </a:pPr>
            <a:r>
              <a:rPr lang="en-US" sz="2200" smtClean="0"/>
              <a:t>Weigh advantages </a:t>
            </a:r>
            <a:br>
              <a:rPr lang="en-US" sz="2200" smtClean="0"/>
            </a:br>
            <a:r>
              <a:rPr lang="en-US" sz="2200" smtClean="0"/>
              <a:t>and disadvantages</a:t>
            </a:r>
          </a:p>
          <a:p>
            <a:pPr eaLnBrk="1" hangingPunct="1">
              <a:lnSpc>
                <a:spcPts val="2400"/>
              </a:lnSpc>
              <a:spcBef>
                <a:spcPts val="600"/>
              </a:spcBef>
              <a:buClr>
                <a:srgbClr val="5F247B"/>
              </a:buClr>
            </a:pPr>
            <a:r>
              <a:rPr lang="en-US" sz="2200" smtClean="0"/>
              <a:t>Contact the office of admission</a:t>
            </a:r>
          </a:p>
          <a:p>
            <a:pPr eaLnBrk="1" hangingPunct="1">
              <a:lnSpc>
                <a:spcPts val="2400"/>
              </a:lnSpc>
              <a:spcBef>
                <a:spcPts val="600"/>
              </a:spcBef>
              <a:buClr>
                <a:srgbClr val="5F247B"/>
              </a:buClr>
            </a:pPr>
            <a:r>
              <a:rPr lang="en-US" sz="2200" smtClean="0"/>
              <a:t>Schedule appointments </a:t>
            </a:r>
            <a:br>
              <a:rPr lang="en-US" sz="2200" smtClean="0"/>
            </a:br>
            <a:r>
              <a:rPr lang="en-US" sz="2200" smtClean="0"/>
              <a:t>for your campus visits</a:t>
            </a:r>
          </a:p>
        </p:txBody>
      </p:sp>
      <p:sp>
        <p:nvSpPr>
          <p:cNvPr id="43012" name="Text Box 6"/>
          <p:cNvSpPr txBox="1">
            <a:spLocks noChangeArrowheads="1"/>
          </p:cNvSpPr>
          <p:nvPr/>
        </p:nvSpPr>
        <p:spPr bwMode="auto">
          <a:xfrm>
            <a:off x="1479550" y="1479550"/>
            <a:ext cx="5029200" cy="1006475"/>
          </a:xfrm>
          <a:prstGeom prst="rect">
            <a:avLst/>
          </a:prstGeom>
          <a:noFill/>
          <a:ln w="9525">
            <a:noFill/>
            <a:miter lim="800000"/>
            <a:headEnd/>
            <a:tailEnd/>
          </a:ln>
        </p:spPr>
        <p:txBody>
          <a:bodyPr wrap="none" lIns="0" tIns="0" rIns="0" bIns="0"/>
          <a:lstStyle/>
          <a:p>
            <a:pPr>
              <a:lnSpc>
                <a:spcPts val="5000"/>
              </a:lnSpc>
            </a:pPr>
            <a:r>
              <a:rPr lang="en-US" sz="6400">
                <a:solidFill>
                  <a:srgbClr val="D60475"/>
                </a:solidFill>
                <a:latin typeface="Times New Roman" pitchFamily="18" charset="0"/>
              </a:rPr>
              <a:t>Plan</a:t>
            </a:r>
            <a:r>
              <a:rPr lang="en-US" sz="2600">
                <a:solidFill>
                  <a:srgbClr val="5F247B"/>
                </a:solidFill>
                <a:latin typeface="Arial Black" pitchFamily="34" charset="0"/>
              </a:rPr>
              <a:t> your </a:t>
            </a:r>
            <a:r>
              <a:rPr lang="en-US" sz="6400">
                <a:solidFill>
                  <a:srgbClr val="D60475"/>
                </a:solidFill>
                <a:latin typeface="Times New Roman" pitchFamily="18" charset="0"/>
              </a:rPr>
              <a:t>visit</a:t>
            </a:r>
            <a:r>
              <a:rPr lang="en-US" sz="2600">
                <a:solidFill>
                  <a:srgbClr val="5F247B"/>
                </a:solidFill>
                <a:latin typeface="Arial Black"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0"/>
          </p:nvPr>
        </p:nvSpPr>
        <p:spPr>
          <a:noFill/>
          <a:ln>
            <a:miter lim="800000"/>
            <a:headEnd/>
            <a:tailEnd/>
          </a:ln>
        </p:spPr>
        <p:txBody>
          <a:bodyPr/>
          <a:lstStyle/>
          <a:p>
            <a:fld id="{798F1BC9-E57F-4BA4-9F66-B075F673239A}" type="slidenum">
              <a:rPr lang="en-US"/>
              <a:pPr/>
              <a:t>16</a:t>
            </a:fld>
            <a:endParaRPr lang="en-US"/>
          </a:p>
        </p:txBody>
      </p:sp>
      <p:pic>
        <p:nvPicPr>
          <p:cNvPr id="45058" name="Picture 9" descr="Text Slide shadow"/>
          <p:cNvPicPr>
            <a:picLocks noChangeAspect="1" noChangeArrowheads="1"/>
          </p:cNvPicPr>
          <p:nvPr/>
        </p:nvPicPr>
        <p:blipFill>
          <a:blip r:embed="rId3"/>
          <a:srcRect/>
          <a:stretch>
            <a:fillRect/>
          </a:stretch>
        </p:blipFill>
        <p:spPr bwMode="auto">
          <a:xfrm>
            <a:off x="0" y="-1588"/>
            <a:ext cx="9145588" cy="6859588"/>
          </a:xfrm>
          <a:prstGeom prst="rect">
            <a:avLst/>
          </a:prstGeom>
          <a:noFill/>
          <a:ln w="9525">
            <a:noFill/>
            <a:miter lim="800000"/>
            <a:headEnd/>
            <a:tailEnd/>
          </a:ln>
        </p:spPr>
      </p:pic>
      <p:sp>
        <p:nvSpPr>
          <p:cNvPr id="19468" name="Rectangle 12"/>
          <p:cNvSpPr>
            <a:spLocks noChangeArrowheads="1"/>
          </p:cNvSpPr>
          <p:nvPr/>
        </p:nvSpPr>
        <p:spPr bwMode="auto">
          <a:xfrm>
            <a:off x="-381000" y="-457200"/>
            <a:ext cx="8991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p>
            <a:pPr marL="342900" indent="-342900" eaLnBrk="1" hangingPunct="1">
              <a:lnSpc>
                <a:spcPts val="2000"/>
              </a:lnSpc>
              <a:spcBef>
                <a:spcPts val="600"/>
              </a:spcBef>
              <a:buClr>
                <a:srgbClr val="5F247B"/>
              </a:buClr>
              <a:buSzPct val="120000"/>
              <a:buFont typeface="Wingdings" charset="0"/>
              <a:buNone/>
              <a:defRPr/>
            </a:pPr>
            <a:r>
              <a:rPr lang="en-US" sz="58000">
                <a:solidFill>
                  <a:srgbClr val="98D538"/>
                </a:solidFill>
                <a:latin typeface="Arial" charset="0"/>
                <a:ea typeface="ＭＳ Ｐゴシック" charset="0"/>
                <a:sym typeface="Wingdings" charset="0"/>
              </a:rPr>
              <a:t></a:t>
            </a:r>
            <a:endParaRPr lang="en-US" sz="58000">
              <a:solidFill>
                <a:srgbClr val="98D538"/>
              </a:solidFill>
              <a:latin typeface="Arial" charset="0"/>
              <a:ea typeface="ＭＳ Ｐゴシック" charset="0"/>
            </a:endParaRPr>
          </a:p>
        </p:txBody>
      </p:sp>
      <p:sp>
        <p:nvSpPr>
          <p:cNvPr id="45060" name="Rectangle 3"/>
          <p:cNvSpPr>
            <a:spLocks noGrp="1" noChangeArrowheads="1"/>
          </p:cNvSpPr>
          <p:nvPr>
            <p:ph type="body" idx="1"/>
          </p:nvPr>
        </p:nvSpPr>
        <p:spPr>
          <a:xfrm>
            <a:off x="2209800" y="2165350"/>
            <a:ext cx="5791200" cy="3200400"/>
          </a:xfrm>
          <a:noFill/>
        </p:spPr>
        <p:txBody>
          <a:bodyPr wrap="none"/>
          <a:lstStyle/>
          <a:p>
            <a:pPr eaLnBrk="1" hangingPunct="1">
              <a:lnSpc>
                <a:spcPts val="2400"/>
              </a:lnSpc>
              <a:spcBef>
                <a:spcPts val="600"/>
              </a:spcBef>
              <a:buClr>
                <a:srgbClr val="5F247B"/>
              </a:buClr>
              <a:buSzPct val="120000"/>
              <a:buFont typeface="Wingdings" pitchFamily="2" charset="2"/>
              <a:buChar char="ü"/>
            </a:pPr>
            <a:r>
              <a:rPr lang="en-US" sz="2200" smtClean="0"/>
              <a:t>Meet with an admission counselor</a:t>
            </a:r>
          </a:p>
          <a:p>
            <a:pPr eaLnBrk="1" hangingPunct="1">
              <a:lnSpc>
                <a:spcPts val="2400"/>
              </a:lnSpc>
              <a:spcBef>
                <a:spcPts val="600"/>
              </a:spcBef>
              <a:buClr>
                <a:srgbClr val="5F247B"/>
              </a:buClr>
              <a:buSzPct val="120000"/>
              <a:buFont typeface="Wingdings" pitchFamily="2" charset="2"/>
              <a:buChar char="ü"/>
            </a:pPr>
            <a:r>
              <a:rPr lang="en-US" sz="2200" smtClean="0"/>
              <a:t>Verify admission requirements</a:t>
            </a:r>
          </a:p>
          <a:p>
            <a:pPr eaLnBrk="1" hangingPunct="1">
              <a:lnSpc>
                <a:spcPts val="2400"/>
              </a:lnSpc>
              <a:spcBef>
                <a:spcPts val="600"/>
              </a:spcBef>
              <a:buClr>
                <a:srgbClr val="5F247B"/>
              </a:buClr>
              <a:buSzPct val="120000"/>
              <a:buFont typeface="Wingdings" pitchFamily="2" charset="2"/>
              <a:buChar char="ü"/>
            </a:pPr>
            <a:r>
              <a:rPr lang="en-US" sz="2200" smtClean="0"/>
              <a:t>Determine actual college costs</a:t>
            </a:r>
          </a:p>
          <a:p>
            <a:pPr eaLnBrk="1" hangingPunct="1">
              <a:lnSpc>
                <a:spcPts val="2400"/>
              </a:lnSpc>
              <a:spcBef>
                <a:spcPts val="600"/>
              </a:spcBef>
              <a:buClr>
                <a:srgbClr val="5F247B"/>
              </a:buClr>
              <a:buSzPct val="120000"/>
              <a:buFont typeface="Wingdings" pitchFamily="2" charset="2"/>
              <a:buChar char="ü"/>
            </a:pPr>
            <a:r>
              <a:rPr lang="en-US" sz="2200" smtClean="0"/>
              <a:t>Ask about financial aid opportunities </a:t>
            </a:r>
          </a:p>
          <a:p>
            <a:pPr eaLnBrk="1" hangingPunct="1">
              <a:lnSpc>
                <a:spcPts val="2400"/>
              </a:lnSpc>
              <a:spcBef>
                <a:spcPts val="600"/>
              </a:spcBef>
              <a:buClr>
                <a:srgbClr val="5F247B"/>
              </a:buClr>
              <a:buSzPct val="120000"/>
              <a:buFont typeface="Wingdings" pitchFamily="2" charset="2"/>
              <a:buChar char="ü"/>
            </a:pPr>
            <a:r>
              <a:rPr lang="en-US" sz="2200" smtClean="0"/>
              <a:t>Take a campus tour</a:t>
            </a:r>
          </a:p>
          <a:p>
            <a:pPr eaLnBrk="1" hangingPunct="1">
              <a:lnSpc>
                <a:spcPts val="2400"/>
              </a:lnSpc>
              <a:spcBef>
                <a:spcPts val="600"/>
              </a:spcBef>
              <a:buClr>
                <a:srgbClr val="5F247B"/>
              </a:buClr>
              <a:buSzPct val="120000"/>
              <a:buFont typeface="Wingdings" pitchFamily="2" charset="2"/>
              <a:buChar char="ü"/>
            </a:pPr>
            <a:r>
              <a:rPr lang="en-US" sz="2200" smtClean="0"/>
              <a:t>Investigate your academic program(s)</a:t>
            </a:r>
          </a:p>
          <a:p>
            <a:pPr eaLnBrk="1" hangingPunct="1">
              <a:lnSpc>
                <a:spcPts val="2400"/>
              </a:lnSpc>
              <a:spcBef>
                <a:spcPts val="600"/>
              </a:spcBef>
              <a:buClr>
                <a:srgbClr val="5F247B"/>
              </a:buClr>
              <a:buSzPct val="120000"/>
              <a:buFont typeface="Wingdings" pitchFamily="2" charset="2"/>
              <a:buChar char="ü"/>
            </a:pPr>
            <a:r>
              <a:rPr lang="en-US" sz="2200" smtClean="0"/>
              <a:t>Attend a class</a:t>
            </a:r>
          </a:p>
          <a:p>
            <a:pPr eaLnBrk="1" hangingPunct="1">
              <a:lnSpc>
                <a:spcPts val="2400"/>
              </a:lnSpc>
              <a:spcBef>
                <a:spcPts val="600"/>
              </a:spcBef>
              <a:buClr>
                <a:srgbClr val="5F247B"/>
              </a:buClr>
              <a:buSzPct val="120000"/>
              <a:buFont typeface="Wingdings" pitchFamily="2" charset="2"/>
              <a:buChar char="ü"/>
            </a:pPr>
            <a:r>
              <a:rPr lang="en-US" sz="2200" smtClean="0"/>
              <a:t>Talk with students and faculty</a:t>
            </a:r>
          </a:p>
        </p:txBody>
      </p:sp>
      <p:sp>
        <p:nvSpPr>
          <p:cNvPr id="45061" name="Text Box 10"/>
          <p:cNvSpPr txBox="1">
            <a:spLocks noChangeArrowheads="1"/>
          </p:cNvSpPr>
          <p:nvPr/>
        </p:nvSpPr>
        <p:spPr bwMode="auto">
          <a:xfrm>
            <a:off x="0" y="1370013"/>
            <a:ext cx="9144000" cy="993775"/>
          </a:xfrm>
          <a:prstGeom prst="rect">
            <a:avLst/>
          </a:prstGeom>
          <a:noFill/>
          <a:ln w="9525">
            <a:noFill/>
            <a:miter lim="800000"/>
            <a:headEnd/>
            <a:tailEnd/>
          </a:ln>
        </p:spPr>
        <p:txBody>
          <a:bodyPr wrap="none" lIns="0" tIns="0" rIns="0" bIns="0"/>
          <a:lstStyle/>
          <a:p>
            <a:pPr algn="ctr">
              <a:lnSpc>
                <a:spcPts val="4800"/>
              </a:lnSpc>
            </a:pPr>
            <a:r>
              <a:rPr lang="en-US" sz="2600">
                <a:solidFill>
                  <a:srgbClr val="5F247B"/>
                </a:solidFill>
                <a:latin typeface="Arial Black" pitchFamily="34" charset="0"/>
              </a:rPr>
              <a:t>Checklist </a:t>
            </a:r>
            <a:r>
              <a:rPr lang="en-US" sz="2600">
                <a:solidFill>
                  <a:srgbClr val="5F247B"/>
                </a:solidFill>
              </a:rPr>
              <a:t>for a </a:t>
            </a:r>
            <a:r>
              <a:rPr lang="en-US" sz="6400">
                <a:solidFill>
                  <a:srgbClr val="D60475"/>
                </a:solidFill>
                <a:latin typeface="Times New Roman" pitchFamily="18" charset="0"/>
              </a:rPr>
              <a:t>campus</a:t>
            </a:r>
            <a:r>
              <a:rPr lang="en-US" sz="2600">
                <a:solidFill>
                  <a:srgbClr val="5F247B"/>
                </a:solidFill>
                <a:latin typeface="Arial Black" pitchFamily="34" charset="0"/>
              </a:rPr>
              <a:t> visit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0"/>
          </p:nvPr>
        </p:nvSpPr>
        <p:spPr>
          <a:noFill/>
          <a:ln>
            <a:miter lim="800000"/>
            <a:headEnd/>
            <a:tailEnd/>
          </a:ln>
        </p:spPr>
        <p:txBody>
          <a:bodyPr/>
          <a:lstStyle/>
          <a:p>
            <a:fld id="{B2042385-C187-4616-9656-184C1548C5E4}" type="slidenum">
              <a:rPr lang="en-US"/>
              <a:pPr/>
              <a:t>17</a:t>
            </a:fld>
            <a:endParaRPr lang="en-US"/>
          </a:p>
        </p:txBody>
      </p:sp>
      <p:pic>
        <p:nvPicPr>
          <p:cNvPr id="47106" name="Picture 13" descr="Guy 3"/>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0486" name="Text Box 6"/>
          <p:cNvSpPr txBox="1">
            <a:spLocks noChangeArrowheads="1"/>
          </p:cNvSpPr>
          <p:nvPr/>
        </p:nvSpPr>
        <p:spPr bwMode="auto">
          <a:xfrm>
            <a:off x="4222750" y="1936750"/>
            <a:ext cx="3810000" cy="95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lnSpc>
                <a:spcPts val="3400"/>
              </a:lnSpc>
              <a:defRPr/>
            </a:pPr>
            <a:r>
              <a:rPr lang="en-US" sz="6600">
                <a:solidFill>
                  <a:srgbClr val="D60475"/>
                </a:solidFill>
                <a:latin typeface="Times New Roman" charset="0"/>
                <a:ea typeface="ＭＳ Ｐゴシック" charset="0"/>
              </a:rPr>
              <a:t>Discuss</a:t>
            </a:r>
            <a:r>
              <a:rPr lang="en-US" sz="2800">
                <a:solidFill>
                  <a:srgbClr val="5F247B"/>
                </a:solidFill>
                <a:effectLst>
                  <a:outerShdw blurRad="38100" dist="38100" dir="2700000" algn="tl">
                    <a:srgbClr val="DDDDDD"/>
                  </a:outerShdw>
                </a:effectLst>
                <a:latin typeface="Times New Roman" charset="0"/>
                <a:ea typeface="ＭＳ Ｐゴシック" charset="0"/>
              </a:rPr>
              <a:t> </a:t>
            </a:r>
            <a:r>
              <a:rPr lang="en-US" sz="2800">
                <a:solidFill>
                  <a:srgbClr val="5F247B"/>
                </a:solidFill>
                <a:latin typeface="Arial" charset="0"/>
                <a:ea typeface="ＭＳ Ｐゴシック" charset="0"/>
              </a:rPr>
              <a:t>your </a:t>
            </a:r>
            <a:br>
              <a:rPr lang="en-US" sz="2800">
                <a:solidFill>
                  <a:srgbClr val="5F247B"/>
                </a:solidFill>
                <a:latin typeface="Arial" charset="0"/>
                <a:ea typeface="ＭＳ Ｐゴシック" charset="0"/>
              </a:rPr>
            </a:br>
            <a:r>
              <a:rPr lang="en-US" sz="2800">
                <a:solidFill>
                  <a:srgbClr val="5F247B"/>
                </a:solidFill>
                <a:latin typeface="Arial" charset="0"/>
                <a:ea typeface="ＭＳ Ｐゴシック" charset="0"/>
              </a:rPr>
              <a:t>chances for success </a:t>
            </a:r>
          </a:p>
        </p:txBody>
      </p:sp>
      <p:sp>
        <p:nvSpPr>
          <p:cNvPr id="20483" name="Rectangle 3"/>
          <p:cNvSpPr>
            <a:spLocks noGrp="1" noChangeArrowheads="1"/>
          </p:cNvSpPr>
          <p:nvPr>
            <p:ph type="body" idx="1"/>
          </p:nvPr>
        </p:nvSpPr>
        <p:spPr>
          <a:xfrm>
            <a:off x="5486400" y="2970213"/>
            <a:ext cx="2514600" cy="2362200"/>
          </a:xfrm>
        </p:spPr>
        <p:txBody>
          <a:bodyPr/>
          <a:lstStyle/>
          <a:p>
            <a:pPr>
              <a:lnSpc>
                <a:spcPts val="3400"/>
              </a:lnSpc>
              <a:spcBef>
                <a:spcPct val="0"/>
              </a:spcBef>
              <a:buClrTx/>
              <a:buSzTx/>
              <a:buFontTx/>
              <a:buNone/>
              <a:defRPr/>
            </a:pPr>
            <a:r>
              <a:rPr lang="en-US" smtClean="0">
                <a:solidFill>
                  <a:srgbClr val="D60475"/>
                </a:solidFill>
                <a:latin typeface="Arial Black" charset="0"/>
                <a:sym typeface="Wingdings" charset="0"/>
              </a:rPr>
              <a:t></a:t>
            </a:r>
            <a:r>
              <a:rPr lang="en-US" smtClean="0">
                <a:solidFill>
                  <a:srgbClr val="5F247B"/>
                </a:solidFill>
                <a:latin typeface="Arial Black" charset="0"/>
                <a:sym typeface="Wingdings" charset="0"/>
              </a:rPr>
              <a:t> </a:t>
            </a:r>
            <a:r>
              <a:rPr lang="en-US" smtClean="0">
                <a:solidFill>
                  <a:srgbClr val="5F247B"/>
                </a:solidFill>
                <a:latin typeface="Arial Black" charset="0"/>
              </a:rPr>
              <a:t>Admission</a:t>
            </a:r>
          </a:p>
          <a:p>
            <a:pPr>
              <a:lnSpc>
                <a:spcPts val="3400"/>
              </a:lnSpc>
              <a:spcBef>
                <a:spcPct val="0"/>
              </a:spcBef>
              <a:buClrTx/>
              <a:buSzTx/>
              <a:buFontTx/>
              <a:buNone/>
              <a:defRPr/>
            </a:pPr>
            <a:r>
              <a:rPr lang="en-US" smtClean="0">
                <a:solidFill>
                  <a:srgbClr val="D60475"/>
                </a:solidFill>
                <a:latin typeface="Arial Black" charset="0"/>
                <a:sym typeface="Wingdings" charset="0"/>
              </a:rPr>
              <a:t></a:t>
            </a:r>
            <a:r>
              <a:rPr lang="en-US" smtClean="0">
                <a:solidFill>
                  <a:srgbClr val="5F247B"/>
                </a:solidFill>
                <a:latin typeface="Arial Black" charset="0"/>
                <a:sym typeface="Wingdings" charset="0"/>
              </a:rPr>
              <a:t> </a:t>
            </a:r>
            <a:r>
              <a:rPr lang="en-US" smtClean="0">
                <a:solidFill>
                  <a:srgbClr val="5F247B"/>
                </a:solidFill>
                <a:latin typeface="Arial Black" charset="0"/>
              </a:rPr>
              <a:t>Graduation</a:t>
            </a:r>
          </a:p>
          <a:p>
            <a:pPr>
              <a:lnSpc>
                <a:spcPts val="3400"/>
              </a:lnSpc>
              <a:spcBef>
                <a:spcPct val="0"/>
              </a:spcBef>
              <a:buClrTx/>
              <a:buSzTx/>
              <a:buFontTx/>
              <a:buNone/>
              <a:defRPr/>
            </a:pPr>
            <a:r>
              <a:rPr lang="en-US" smtClean="0">
                <a:solidFill>
                  <a:srgbClr val="D60475"/>
                </a:solidFill>
                <a:latin typeface="Arial Black" charset="0"/>
                <a:sym typeface="Wingdings" charset="0"/>
              </a:rPr>
              <a:t></a:t>
            </a:r>
            <a:r>
              <a:rPr lang="en-US" smtClean="0">
                <a:solidFill>
                  <a:srgbClr val="5F247B"/>
                </a:solidFill>
                <a:latin typeface="Arial Black" charset="0"/>
                <a:sym typeface="Wingdings" charset="0"/>
              </a:rPr>
              <a:t> </a:t>
            </a:r>
            <a:r>
              <a:rPr lang="en-US" smtClean="0">
                <a:solidFill>
                  <a:srgbClr val="5F247B"/>
                </a:solidFill>
                <a:latin typeface="Arial Black" charset="0"/>
              </a:rPr>
              <a:t>Placement</a:t>
            </a:r>
            <a:r>
              <a:rPr lang="en-US" sz="2800" smtClean="0">
                <a:solidFill>
                  <a:srgbClr val="5F247B"/>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0"/>
          </p:nvPr>
        </p:nvSpPr>
        <p:spPr>
          <a:noFill/>
          <a:ln>
            <a:miter lim="800000"/>
            <a:headEnd/>
            <a:tailEnd/>
          </a:ln>
        </p:spPr>
        <p:txBody>
          <a:bodyPr/>
          <a:lstStyle/>
          <a:p>
            <a:fld id="{73B3F510-F844-4DB6-8E5D-0E9F856BBD27}" type="slidenum">
              <a:rPr lang="en-US"/>
              <a:pPr/>
              <a:t>18</a:t>
            </a:fld>
            <a:endParaRPr lang="en-US"/>
          </a:p>
        </p:txBody>
      </p:sp>
      <p:pic>
        <p:nvPicPr>
          <p:cNvPr id="49154" name="Picture 29"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49155" name="Text Box 18"/>
          <p:cNvSpPr txBox="1">
            <a:spLocks noChangeArrowheads="1"/>
          </p:cNvSpPr>
          <p:nvPr/>
        </p:nvSpPr>
        <p:spPr bwMode="auto">
          <a:xfrm>
            <a:off x="3198813" y="1370013"/>
            <a:ext cx="4800600" cy="1797050"/>
          </a:xfrm>
          <a:prstGeom prst="rect">
            <a:avLst/>
          </a:prstGeom>
          <a:noFill/>
          <a:ln w="9525">
            <a:noFill/>
            <a:miter lim="800000"/>
            <a:headEnd/>
            <a:tailEnd/>
          </a:ln>
        </p:spPr>
        <p:txBody>
          <a:bodyPr wrap="none" lIns="0" tIns="0" rIns="0" bIns="0"/>
          <a:lstStyle/>
          <a:p>
            <a:pPr>
              <a:lnSpc>
                <a:spcPts val="3200"/>
              </a:lnSpc>
            </a:pPr>
            <a:r>
              <a:rPr lang="en-US" sz="6400">
                <a:solidFill>
                  <a:srgbClr val="D60475"/>
                </a:solidFill>
                <a:latin typeface="Times New Roman" pitchFamily="18" charset="0"/>
              </a:rPr>
              <a:t>Apply</a:t>
            </a:r>
            <a:r>
              <a:rPr lang="en-US">
                <a:solidFill>
                  <a:srgbClr val="5F247B"/>
                </a:solidFill>
                <a:latin typeface="Times New Roman" pitchFamily="18" charset="0"/>
              </a:rPr>
              <a:t> </a:t>
            </a:r>
            <a:r>
              <a:rPr lang="en-US" sz="2600">
                <a:solidFill>
                  <a:srgbClr val="5F247B"/>
                </a:solidFill>
              </a:rPr>
              <a:t>for admission </a:t>
            </a:r>
            <a:br>
              <a:rPr lang="en-US" sz="2600">
                <a:solidFill>
                  <a:srgbClr val="5F247B"/>
                </a:solidFill>
              </a:rPr>
            </a:br>
            <a:r>
              <a:rPr lang="en-US" sz="2600">
                <a:solidFill>
                  <a:srgbClr val="5F247B"/>
                </a:solidFill>
              </a:rPr>
              <a:t>and </a:t>
            </a:r>
            <a:r>
              <a:rPr lang="en-US" sz="2600">
                <a:solidFill>
                  <a:srgbClr val="D60475"/>
                </a:solidFill>
                <a:latin typeface="Arial Black" pitchFamily="34" charset="0"/>
              </a:rPr>
              <a:t>meet all deadlines</a:t>
            </a:r>
            <a:endParaRPr lang="en-US" sz="2600">
              <a:solidFill>
                <a:srgbClr val="FF0000"/>
              </a:solidFill>
              <a:latin typeface="Arial Black" pitchFamily="34" charset="0"/>
            </a:endParaRPr>
          </a:p>
        </p:txBody>
      </p:sp>
      <p:sp>
        <p:nvSpPr>
          <p:cNvPr id="49156" name="Rectangle 28"/>
          <p:cNvSpPr>
            <a:spLocks noGrp="1" noChangeArrowheads="1"/>
          </p:cNvSpPr>
          <p:nvPr>
            <p:ph type="body" idx="1"/>
          </p:nvPr>
        </p:nvSpPr>
        <p:spPr>
          <a:xfrm>
            <a:off x="3198813" y="2284413"/>
            <a:ext cx="4954587" cy="3354387"/>
          </a:xfrm>
          <a:noFill/>
        </p:spPr>
        <p:txBody>
          <a:bodyPr/>
          <a:lstStyle/>
          <a:p>
            <a:pPr eaLnBrk="1" hangingPunct="1">
              <a:lnSpc>
                <a:spcPts val="2000"/>
              </a:lnSpc>
              <a:spcBef>
                <a:spcPts val="600"/>
              </a:spcBef>
              <a:buClr>
                <a:srgbClr val="5F247B"/>
              </a:buClr>
            </a:pPr>
            <a:r>
              <a:rPr lang="en-US" sz="1600" smtClean="0">
                <a:ea typeface="ヒラギノ角ゴ Pro W3" pitchFamily="84" charset="-128"/>
              </a:rPr>
              <a:t>Narrow your choices</a:t>
            </a:r>
          </a:p>
          <a:p>
            <a:pPr eaLnBrk="1" hangingPunct="1">
              <a:lnSpc>
                <a:spcPts val="2000"/>
              </a:lnSpc>
              <a:spcBef>
                <a:spcPts val="600"/>
              </a:spcBef>
              <a:buClr>
                <a:srgbClr val="5F247B"/>
              </a:buClr>
            </a:pPr>
            <a:r>
              <a:rPr lang="en-US" sz="1600" smtClean="0">
                <a:ea typeface="ヒラギノ角ゴ Pro W3" pitchFamily="84" charset="-128"/>
              </a:rPr>
              <a:t>Review college admission test requirements (including the optional Writing Test)</a:t>
            </a:r>
          </a:p>
          <a:p>
            <a:pPr eaLnBrk="1" hangingPunct="1">
              <a:lnSpc>
                <a:spcPts val="2000"/>
              </a:lnSpc>
              <a:spcBef>
                <a:spcPts val="600"/>
              </a:spcBef>
              <a:buClr>
                <a:srgbClr val="5F247B"/>
              </a:buClr>
            </a:pPr>
            <a:r>
              <a:rPr lang="en-US" sz="1600" smtClean="0">
                <a:ea typeface="ヒラギノ角ゴ Pro W3" pitchFamily="84" charset="-128"/>
              </a:rPr>
              <a:t>Know application fees and deadlines</a:t>
            </a:r>
          </a:p>
          <a:p>
            <a:pPr eaLnBrk="1" hangingPunct="1">
              <a:lnSpc>
                <a:spcPts val="2000"/>
              </a:lnSpc>
              <a:spcBef>
                <a:spcPts val="600"/>
              </a:spcBef>
              <a:buClr>
                <a:srgbClr val="5F247B"/>
              </a:buClr>
            </a:pPr>
            <a:r>
              <a:rPr lang="en-US" sz="1600" smtClean="0">
                <a:ea typeface="ヒラギノ角ゴ Pro W3" pitchFamily="84" charset="-128"/>
              </a:rPr>
              <a:t>Submit application materials (paper/electronic)</a:t>
            </a:r>
          </a:p>
          <a:p>
            <a:pPr lvl="1" eaLnBrk="1" hangingPunct="1">
              <a:lnSpc>
                <a:spcPts val="2000"/>
              </a:lnSpc>
              <a:spcBef>
                <a:spcPts val="600"/>
              </a:spcBef>
              <a:buClr>
                <a:srgbClr val="5F247B"/>
              </a:buClr>
              <a:buSzTx/>
              <a:buFont typeface="Helvetica CY" pitchFamily="84" charset="0"/>
              <a:buChar char="–"/>
            </a:pPr>
            <a:r>
              <a:rPr lang="en-US" sz="1600" smtClean="0">
                <a:ea typeface="ヒラギノ角ゴ Pro W3" pitchFamily="84" charset="-128"/>
              </a:rPr>
              <a:t>Application for admission</a:t>
            </a:r>
          </a:p>
          <a:p>
            <a:pPr lvl="1" eaLnBrk="1" hangingPunct="1">
              <a:lnSpc>
                <a:spcPts val="2000"/>
              </a:lnSpc>
              <a:spcBef>
                <a:spcPts val="600"/>
              </a:spcBef>
              <a:buClr>
                <a:srgbClr val="5F247B"/>
              </a:buClr>
              <a:buSzTx/>
              <a:buFont typeface="Helvetica CY" pitchFamily="84" charset="0"/>
              <a:buChar char="–"/>
            </a:pPr>
            <a:r>
              <a:rPr lang="en-US" sz="1600" smtClean="0">
                <a:ea typeface="ヒラギノ角ゴ Pro W3" pitchFamily="84" charset="-128"/>
              </a:rPr>
              <a:t>High school transcript</a:t>
            </a:r>
          </a:p>
          <a:p>
            <a:pPr lvl="1" eaLnBrk="1" hangingPunct="1">
              <a:lnSpc>
                <a:spcPts val="2000"/>
              </a:lnSpc>
              <a:spcBef>
                <a:spcPts val="600"/>
              </a:spcBef>
              <a:buClr>
                <a:srgbClr val="5F247B"/>
              </a:buClr>
              <a:buSzTx/>
              <a:buFont typeface="Helvetica CY" pitchFamily="84" charset="0"/>
              <a:buChar char="–"/>
            </a:pPr>
            <a:r>
              <a:rPr lang="en-US" sz="1600" smtClean="0">
                <a:ea typeface="ヒラギノ角ゴ Pro W3" pitchFamily="84" charset="-128"/>
              </a:rPr>
              <a:t>Recommendations</a:t>
            </a:r>
          </a:p>
          <a:p>
            <a:pPr lvl="1" eaLnBrk="1" hangingPunct="1">
              <a:lnSpc>
                <a:spcPts val="2000"/>
              </a:lnSpc>
              <a:spcBef>
                <a:spcPts val="600"/>
              </a:spcBef>
              <a:buClr>
                <a:srgbClr val="5F247B"/>
              </a:buClr>
              <a:buSzTx/>
              <a:buFont typeface="Helvetica CY" pitchFamily="84" charset="0"/>
              <a:buChar char="–"/>
            </a:pPr>
            <a:r>
              <a:rPr lang="en-US" sz="1600" smtClean="0">
                <a:ea typeface="ヒラギノ角ゴ Pro W3" pitchFamily="84" charset="-128"/>
              </a:rPr>
              <a:t>Admission test results</a:t>
            </a:r>
          </a:p>
          <a:p>
            <a:pPr eaLnBrk="1" hangingPunct="1">
              <a:lnSpc>
                <a:spcPts val="2000"/>
              </a:lnSpc>
              <a:spcBef>
                <a:spcPts val="600"/>
              </a:spcBef>
              <a:buClr>
                <a:srgbClr val="5F247B"/>
              </a:buClr>
            </a:pPr>
            <a:r>
              <a:rPr lang="en-US" sz="1600" smtClean="0">
                <a:ea typeface="ヒラギノ角ゴ Pro W3" pitchFamily="84" charset="-128"/>
              </a:rPr>
              <a:t>Know scholarship requirements	</a:t>
            </a:r>
          </a:p>
        </p:txBody>
      </p:sp>
      <p:sp>
        <p:nvSpPr>
          <p:cNvPr id="49157" name="AutoShape 33"/>
          <p:cNvSpPr>
            <a:spLocks noChangeArrowheads="1"/>
          </p:cNvSpPr>
          <p:nvPr/>
        </p:nvSpPr>
        <p:spPr bwMode="auto">
          <a:xfrm>
            <a:off x="0" y="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21538" name="Text Box 34"/>
          <p:cNvSpPr txBox="1">
            <a:spLocks noChangeArrowheads="1"/>
          </p:cNvSpPr>
          <p:nvPr/>
        </p:nvSpPr>
        <p:spPr bwMode="auto">
          <a:xfrm>
            <a:off x="566738"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4</a:t>
            </a:r>
            <a:endParaRPr lang="en-US" sz="6600">
              <a:solidFill>
                <a:schemeClr val="accent2"/>
              </a:solidFill>
              <a:latin typeface="Times New Roman" charset="0"/>
              <a:ea typeface="ＭＳ Ｐゴシック" charset="0"/>
            </a:endParaRPr>
          </a:p>
        </p:txBody>
      </p:sp>
      <p:sp>
        <p:nvSpPr>
          <p:cNvPr id="21539" name="Text Box 35"/>
          <p:cNvSpPr txBox="1">
            <a:spLocks noChangeArrowheads="1"/>
          </p:cNvSpPr>
          <p:nvPr/>
        </p:nvSpPr>
        <p:spPr bwMode="auto">
          <a:xfrm>
            <a:off x="455613" y="1598613"/>
            <a:ext cx="1524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0"/>
          </p:nvPr>
        </p:nvSpPr>
        <p:spPr>
          <a:noFill/>
          <a:ln>
            <a:miter lim="800000"/>
            <a:headEnd/>
            <a:tailEnd/>
          </a:ln>
        </p:spPr>
        <p:txBody>
          <a:bodyPr/>
          <a:lstStyle/>
          <a:p>
            <a:fld id="{4633AAED-6B96-4B75-AEC2-1DF7C2744CA0}" type="slidenum">
              <a:rPr lang="en-US"/>
              <a:pPr/>
              <a:t>19</a:t>
            </a:fld>
            <a:endParaRPr lang="en-US"/>
          </a:p>
        </p:txBody>
      </p:sp>
      <p:pic>
        <p:nvPicPr>
          <p:cNvPr id="51202" name="Picture 5"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1203" name="AutoShape 9"/>
          <p:cNvSpPr>
            <a:spLocks noChangeArrowheads="1"/>
          </p:cNvSpPr>
          <p:nvPr/>
        </p:nvSpPr>
        <p:spPr bwMode="auto">
          <a:xfrm>
            <a:off x="0" y="15240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48135" name="Text Box 7"/>
          <p:cNvSpPr txBox="1">
            <a:spLocks noChangeArrowheads="1"/>
          </p:cNvSpPr>
          <p:nvPr/>
        </p:nvSpPr>
        <p:spPr bwMode="auto">
          <a:xfrm>
            <a:off x="793750"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5</a:t>
            </a:r>
            <a:endParaRPr lang="en-US" sz="6600">
              <a:solidFill>
                <a:schemeClr val="accent2"/>
              </a:solidFill>
              <a:latin typeface="Times New Roman" charset="0"/>
              <a:ea typeface="ＭＳ Ｐゴシック" charset="0"/>
            </a:endParaRPr>
          </a:p>
        </p:txBody>
      </p:sp>
      <p:sp>
        <p:nvSpPr>
          <p:cNvPr id="48136" name="Text Box 8"/>
          <p:cNvSpPr txBox="1">
            <a:spLocks noChangeArrowheads="1"/>
          </p:cNvSpPr>
          <p:nvPr/>
        </p:nvSpPr>
        <p:spPr bwMode="auto">
          <a:xfrm>
            <a:off x="338138" y="1598613"/>
            <a:ext cx="1524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
        <p:nvSpPr>
          <p:cNvPr id="51206" name="Text Box 3"/>
          <p:cNvSpPr txBox="1">
            <a:spLocks noChangeArrowheads="1"/>
          </p:cNvSpPr>
          <p:nvPr/>
        </p:nvSpPr>
        <p:spPr bwMode="auto">
          <a:xfrm>
            <a:off x="3079750" y="1306513"/>
            <a:ext cx="4725988" cy="1403350"/>
          </a:xfrm>
          <a:prstGeom prst="rect">
            <a:avLst/>
          </a:prstGeom>
          <a:noFill/>
          <a:ln w="9525">
            <a:noFill/>
            <a:miter lim="800000"/>
            <a:headEnd/>
            <a:tailEnd/>
          </a:ln>
        </p:spPr>
        <p:txBody>
          <a:bodyPr wrap="none" lIns="0" tIns="0" rIns="0" bIns="0"/>
          <a:lstStyle/>
          <a:p>
            <a:pPr>
              <a:lnSpc>
                <a:spcPts val="3200"/>
              </a:lnSpc>
            </a:pPr>
            <a:r>
              <a:rPr lang="en-US" sz="2600">
                <a:solidFill>
                  <a:srgbClr val="5F247B"/>
                </a:solidFill>
                <a:latin typeface="Arial Black" pitchFamily="34" charset="0"/>
              </a:rPr>
              <a:t>Develop</a:t>
            </a:r>
            <a:r>
              <a:rPr lang="en-US" sz="2600">
                <a:solidFill>
                  <a:srgbClr val="D60475"/>
                </a:solidFill>
                <a:latin typeface="Arial Black" pitchFamily="34" charset="0"/>
              </a:rPr>
              <a:t> </a:t>
            </a:r>
            <a:r>
              <a:rPr lang="en-US" sz="2600">
                <a:solidFill>
                  <a:srgbClr val="5F247B"/>
                </a:solidFill>
              </a:rPr>
              <a:t>a</a:t>
            </a:r>
            <a:r>
              <a:rPr lang="en-US" sz="2600">
                <a:solidFill>
                  <a:srgbClr val="5F247B"/>
                </a:solidFill>
                <a:latin typeface="Arial Black" pitchFamily="34" charset="0"/>
              </a:rPr>
              <a:t> </a:t>
            </a:r>
            <a:r>
              <a:rPr lang="en-US" sz="6400">
                <a:solidFill>
                  <a:srgbClr val="D60475"/>
                </a:solidFill>
                <a:latin typeface="Times New Roman" pitchFamily="18" charset="0"/>
              </a:rPr>
              <a:t>plan</a:t>
            </a:r>
            <a:r>
              <a:rPr lang="en-US" sz="2600">
                <a:solidFill>
                  <a:srgbClr val="5F247B"/>
                </a:solidFill>
                <a:latin typeface="Times New Roman" pitchFamily="18" charset="0"/>
              </a:rPr>
              <a:t> </a:t>
            </a:r>
            <a:r>
              <a:rPr lang="en-US" sz="2600">
                <a:solidFill>
                  <a:srgbClr val="5F247B"/>
                </a:solidFill>
              </a:rPr>
              <a:t>to </a:t>
            </a:r>
            <a:br>
              <a:rPr lang="en-US" sz="2600">
                <a:solidFill>
                  <a:srgbClr val="5F247B"/>
                </a:solidFill>
              </a:rPr>
            </a:br>
            <a:r>
              <a:rPr lang="en-US" sz="2600">
                <a:solidFill>
                  <a:srgbClr val="5F247B"/>
                </a:solidFill>
              </a:rPr>
              <a:t>pay for your </a:t>
            </a:r>
            <a:r>
              <a:rPr lang="en-US" sz="2600">
                <a:solidFill>
                  <a:srgbClr val="5F247B"/>
                </a:solidFill>
                <a:latin typeface="Arial Black" pitchFamily="34" charset="0"/>
              </a:rPr>
              <a:t>education </a:t>
            </a:r>
          </a:p>
        </p:txBody>
      </p:sp>
      <p:sp>
        <p:nvSpPr>
          <p:cNvPr id="51207" name="Rectangle 4"/>
          <p:cNvSpPr>
            <a:spLocks noGrp="1" noChangeArrowheads="1"/>
          </p:cNvSpPr>
          <p:nvPr>
            <p:ph type="body" idx="1"/>
          </p:nvPr>
        </p:nvSpPr>
        <p:spPr>
          <a:xfrm>
            <a:off x="3079750" y="2284413"/>
            <a:ext cx="5073650" cy="3276600"/>
          </a:xfrm>
          <a:noFill/>
        </p:spPr>
        <p:txBody>
          <a:bodyPr/>
          <a:lstStyle/>
          <a:p>
            <a:pPr eaLnBrk="1" hangingPunct="1">
              <a:lnSpc>
                <a:spcPts val="2000"/>
              </a:lnSpc>
              <a:spcBef>
                <a:spcPts val="600"/>
              </a:spcBef>
              <a:buClr>
                <a:srgbClr val="5F247B"/>
              </a:buClr>
            </a:pPr>
            <a:r>
              <a:rPr lang="en-US" sz="1800" smtClean="0"/>
              <a:t>Determine college costs</a:t>
            </a:r>
          </a:p>
          <a:p>
            <a:pPr eaLnBrk="1" hangingPunct="1">
              <a:lnSpc>
                <a:spcPts val="2000"/>
              </a:lnSpc>
              <a:spcBef>
                <a:spcPts val="600"/>
              </a:spcBef>
              <a:buClr>
                <a:srgbClr val="5F247B"/>
              </a:buClr>
            </a:pPr>
            <a:r>
              <a:rPr lang="en-US" sz="1800" smtClean="0"/>
              <a:t>Investigate ALL possible resources</a:t>
            </a:r>
          </a:p>
          <a:p>
            <a:pPr lvl="1" eaLnBrk="1" hangingPunct="1">
              <a:lnSpc>
                <a:spcPts val="2000"/>
              </a:lnSpc>
              <a:spcBef>
                <a:spcPts val="600"/>
              </a:spcBef>
              <a:buClr>
                <a:srgbClr val="5F247B"/>
              </a:buClr>
              <a:buFont typeface="Helvetica CY" pitchFamily="84" charset="0"/>
              <a:buChar char="–"/>
            </a:pPr>
            <a:r>
              <a:rPr lang="en-US" sz="1800" smtClean="0"/>
              <a:t>Parents</a:t>
            </a:r>
          </a:p>
          <a:p>
            <a:pPr lvl="1" eaLnBrk="1" hangingPunct="1">
              <a:lnSpc>
                <a:spcPts val="2000"/>
              </a:lnSpc>
              <a:spcBef>
                <a:spcPts val="600"/>
              </a:spcBef>
              <a:buClr>
                <a:srgbClr val="5F247B"/>
              </a:buClr>
              <a:buFont typeface="Helvetica CY" pitchFamily="84" charset="0"/>
              <a:buChar char="–"/>
            </a:pPr>
            <a:r>
              <a:rPr lang="en-US" sz="1800" smtClean="0"/>
              <a:t>Savings</a:t>
            </a:r>
          </a:p>
          <a:p>
            <a:pPr lvl="1" eaLnBrk="1" hangingPunct="1">
              <a:lnSpc>
                <a:spcPts val="2000"/>
              </a:lnSpc>
              <a:spcBef>
                <a:spcPts val="600"/>
              </a:spcBef>
              <a:buClr>
                <a:srgbClr val="5F247B"/>
              </a:buClr>
              <a:buFont typeface="Helvetica CY" pitchFamily="84" charset="0"/>
              <a:buChar char="–"/>
            </a:pPr>
            <a:r>
              <a:rPr lang="en-US" sz="1800" smtClean="0"/>
              <a:t>Summer earnings</a:t>
            </a:r>
          </a:p>
          <a:p>
            <a:pPr lvl="1" eaLnBrk="1" hangingPunct="1">
              <a:lnSpc>
                <a:spcPts val="2000"/>
              </a:lnSpc>
              <a:spcBef>
                <a:spcPts val="600"/>
              </a:spcBef>
              <a:buClr>
                <a:srgbClr val="5F247B"/>
              </a:buClr>
              <a:buFont typeface="Helvetica CY" pitchFamily="84" charset="0"/>
              <a:buChar char="–"/>
            </a:pPr>
            <a:r>
              <a:rPr lang="en-US" sz="1800" smtClean="0"/>
              <a:t>Financial aid: scholarships, grants, </a:t>
            </a:r>
            <a:br>
              <a:rPr lang="en-US" sz="1800" smtClean="0"/>
            </a:br>
            <a:r>
              <a:rPr lang="en-US" sz="1800" smtClean="0"/>
              <a:t>loans, and work-study</a:t>
            </a:r>
          </a:p>
          <a:p>
            <a:pPr lvl="1" eaLnBrk="1" hangingPunct="1">
              <a:lnSpc>
                <a:spcPts val="2000"/>
              </a:lnSpc>
              <a:spcBef>
                <a:spcPts val="600"/>
              </a:spcBef>
              <a:buClr>
                <a:srgbClr val="5F247B"/>
              </a:buClr>
              <a:buFont typeface="Helvetica CY" pitchFamily="84" charset="0"/>
              <a:buChar char="–"/>
            </a:pPr>
            <a:r>
              <a:rPr lang="en-US" sz="1800" smtClean="0"/>
              <a:t>Other sources</a:t>
            </a:r>
          </a:p>
          <a:p>
            <a:pPr eaLnBrk="1" hangingPunct="1">
              <a:lnSpc>
                <a:spcPts val="2000"/>
              </a:lnSpc>
              <a:spcBef>
                <a:spcPts val="600"/>
              </a:spcBef>
              <a:buClr>
                <a:srgbClr val="5F247B"/>
              </a:buClr>
            </a:pPr>
            <a:r>
              <a:rPr lang="en-US" sz="1800" smtClean="0"/>
              <a:t>Secure necessary forms and note deadlines</a:t>
            </a:r>
          </a:p>
          <a:p>
            <a:pPr eaLnBrk="1" hangingPunct="1">
              <a:lnSpc>
                <a:spcPts val="2000"/>
              </a:lnSpc>
              <a:spcBef>
                <a:spcPts val="600"/>
              </a:spcBef>
              <a:buClr>
                <a:srgbClr val="5F247B"/>
              </a:buClr>
            </a:pPr>
            <a:r>
              <a:rPr lang="en-US" sz="1800" smtClean="0"/>
              <a:t>Apply for financial aid as early as possible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miter lim="800000"/>
            <a:headEnd/>
            <a:tailEnd/>
          </a:ln>
        </p:spPr>
        <p:txBody>
          <a:bodyPr/>
          <a:lstStyle/>
          <a:p>
            <a:fld id="{93C61B3A-FD52-4908-88F3-CB2C45B358E3}" type="slidenum">
              <a:rPr lang="en-US"/>
              <a:pPr/>
              <a:t>2</a:t>
            </a:fld>
            <a:endParaRPr lang="en-US"/>
          </a:p>
        </p:txBody>
      </p:sp>
      <p:pic>
        <p:nvPicPr>
          <p:cNvPr id="17411" name="Picture 31" descr="Guy 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7412" name="AutoShape 30"/>
          <p:cNvSpPr>
            <a:spLocks noChangeArrowheads="1"/>
          </p:cNvSpPr>
          <p:nvPr/>
        </p:nvSpPr>
        <p:spPr bwMode="auto">
          <a:xfrm>
            <a:off x="384175" y="152400"/>
            <a:ext cx="4187825" cy="5257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7190" name="Text Box 22"/>
          <p:cNvSpPr txBox="1">
            <a:spLocks noChangeArrowheads="1"/>
          </p:cNvSpPr>
          <p:nvPr/>
        </p:nvSpPr>
        <p:spPr bwMode="auto">
          <a:xfrm>
            <a:off x="1143000" y="1936750"/>
            <a:ext cx="5638800" cy="914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lnSpc>
                <a:spcPts val="5000"/>
              </a:lnSpc>
              <a:defRPr/>
            </a:pPr>
            <a:r>
              <a:rPr lang="en-US" sz="8800">
                <a:solidFill>
                  <a:srgbClr val="98D538"/>
                </a:solidFill>
                <a:latin typeface="Times New Roman" charset="0"/>
                <a:ea typeface="ＭＳ Ｐゴシック" charset="0"/>
              </a:rPr>
              <a:t>Planning</a:t>
            </a:r>
            <a:endParaRPr lang="en-US" sz="7200">
              <a:solidFill>
                <a:srgbClr val="98D538"/>
              </a:solidFill>
              <a:latin typeface="Times New Roman" charset="0"/>
              <a:ea typeface="ＭＳ Ｐゴシック" charset="0"/>
            </a:endParaRPr>
          </a:p>
          <a:p>
            <a:pPr>
              <a:lnSpc>
                <a:spcPts val="7600"/>
              </a:lnSpc>
              <a:defRPr/>
            </a:pPr>
            <a:r>
              <a:rPr lang="en-US" sz="8800">
                <a:solidFill>
                  <a:srgbClr val="98D538"/>
                </a:solidFill>
                <a:latin typeface="Times New Roman" charset="0"/>
                <a:ea typeface="ＭＳ Ｐゴシック" charset="0"/>
              </a:rPr>
              <a:t>college</a:t>
            </a:r>
          </a:p>
        </p:txBody>
      </p:sp>
      <p:sp>
        <p:nvSpPr>
          <p:cNvPr id="17414" name="Text Box 32"/>
          <p:cNvSpPr txBox="1">
            <a:spLocks noChangeArrowheads="1"/>
          </p:cNvSpPr>
          <p:nvPr/>
        </p:nvSpPr>
        <p:spPr bwMode="auto">
          <a:xfrm>
            <a:off x="5257800" y="1949450"/>
            <a:ext cx="1752600" cy="641350"/>
          </a:xfrm>
          <a:prstGeom prst="rect">
            <a:avLst/>
          </a:prstGeom>
          <a:noFill/>
          <a:ln w="9525">
            <a:noFill/>
            <a:miter lim="800000"/>
            <a:headEnd/>
            <a:tailEnd/>
          </a:ln>
        </p:spPr>
        <p:txBody>
          <a:bodyPr>
            <a:spAutoFit/>
          </a:bodyPr>
          <a:lstStyle/>
          <a:p>
            <a:pPr>
              <a:spcBef>
                <a:spcPct val="50000"/>
              </a:spcBef>
            </a:pPr>
            <a:r>
              <a:rPr lang="en-US" sz="3600">
                <a:solidFill>
                  <a:srgbClr val="5F247B"/>
                </a:solidFill>
              </a:rPr>
              <a:t>for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0"/>
          </p:nvPr>
        </p:nvSpPr>
        <p:spPr>
          <a:noFill/>
          <a:ln>
            <a:miter lim="800000"/>
            <a:headEnd/>
            <a:tailEnd/>
          </a:ln>
        </p:spPr>
        <p:txBody>
          <a:bodyPr/>
          <a:lstStyle/>
          <a:p>
            <a:fld id="{57D1F276-52F0-4566-B9AB-848FB9DE3803}" type="slidenum">
              <a:rPr lang="en-US"/>
              <a:pPr/>
              <a:t>20</a:t>
            </a:fld>
            <a:endParaRPr lang="en-US"/>
          </a:p>
        </p:txBody>
      </p:sp>
      <p:pic>
        <p:nvPicPr>
          <p:cNvPr id="53250" name="Picture 7"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3251" name="Text Box 3"/>
          <p:cNvSpPr txBox="1">
            <a:spLocks noChangeArrowheads="1"/>
          </p:cNvSpPr>
          <p:nvPr/>
        </p:nvSpPr>
        <p:spPr bwMode="auto">
          <a:xfrm>
            <a:off x="3308350" y="1598613"/>
            <a:ext cx="4572000" cy="2870200"/>
          </a:xfrm>
          <a:prstGeom prst="rect">
            <a:avLst/>
          </a:prstGeom>
          <a:noFill/>
          <a:ln w="9525">
            <a:noFill/>
            <a:miter lim="800000"/>
            <a:headEnd/>
            <a:tailEnd/>
          </a:ln>
        </p:spPr>
        <p:txBody>
          <a:bodyPr lIns="0" tIns="0" rIns="0" bIns="0">
            <a:spAutoFit/>
          </a:bodyPr>
          <a:lstStyle/>
          <a:p>
            <a:pPr>
              <a:lnSpc>
                <a:spcPts val="2600"/>
              </a:lnSpc>
              <a:spcBef>
                <a:spcPts val="600"/>
              </a:spcBef>
            </a:pPr>
            <a:r>
              <a:rPr lang="en-US">
                <a:solidFill>
                  <a:srgbClr val="5F247B"/>
                </a:solidFill>
                <a:latin typeface="Arial Black" pitchFamily="34" charset="0"/>
                <a:ea typeface="ヒラギノ角ゴ Pro W3" pitchFamily="84" charset="-128"/>
              </a:rPr>
              <a:t>Don</a:t>
            </a:r>
            <a:r>
              <a:rPr lang="ja-JP" altLang="en-US">
                <a:solidFill>
                  <a:srgbClr val="5F247B"/>
                </a:solidFill>
                <a:latin typeface="Arial Black" pitchFamily="34" charset="0"/>
                <a:ea typeface="ヒラギノ角ゴ Pro W3" pitchFamily="84" charset="-128"/>
              </a:rPr>
              <a:t>’</a:t>
            </a:r>
            <a:r>
              <a:rPr lang="en-US" altLang="ja-JP">
                <a:solidFill>
                  <a:srgbClr val="5F247B"/>
                </a:solidFill>
                <a:latin typeface="Arial Black" pitchFamily="34" charset="0"/>
                <a:ea typeface="ヒラギノ角ゴ Pro W3" pitchFamily="84" charset="-128"/>
              </a:rPr>
              <a:t>t eliminate</a:t>
            </a:r>
            <a:r>
              <a:rPr lang="en-US" altLang="ja-JP">
                <a:solidFill>
                  <a:srgbClr val="5F247B"/>
                </a:solidFill>
                <a:ea typeface="ヒラギノ角ゴ Pro W3" pitchFamily="84" charset="-128"/>
              </a:rPr>
              <a:t> any college because of costs before </a:t>
            </a:r>
            <a:br>
              <a:rPr lang="en-US" altLang="ja-JP">
                <a:solidFill>
                  <a:srgbClr val="5F247B"/>
                </a:solidFill>
                <a:ea typeface="ヒラギノ角ゴ Pro W3" pitchFamily="84" charset="-128"/>
              </a:rPr>
            </a:br>
            <a:r>
              <a:rPr lang="en-US" altLang="ja-JP">
                <a:solidFill>
                  <a:srgbClr val="5F247B"/>
                </a:solidFill>
                <a:ea typeface="ヒラギノ角ゴ Pro W3" pitchFamily="84" charset="-128"/>
              </a:rPr>
              <a:t>receiving </a:t>
            </a:r>
            <a:r>
              <a:rPr lang="en-US" altLang="ja-JP">
                <a:solidFill>
                  <a:srgbClr val="5F247B"/>
                </a:solidFill>
                <a:latin typeface="Arial Black" pitchFamily="34" charset="0"/>
                <a:ea typeface="ヒラギノ角ゴ Pro W3" pitchFamily="84" charset="-128"/>
              </a:rPr>
              <a:t>financial assistance</a:t>
            </a:r>
            <a:r>
              <a:rPr lang="en-US" altLang="ja-JP">
                <a:solidFill>
                  <a:srgbClr val="5F247B"/>
                </a:solidFill>
                <a:ea typeface="ヒラギノ角ゴ Pro W3" pitchFamily="84" charset="-128"/>
              </a:rPr>
              <a:t> information!</a:t>
            </a:r>
            <a:endParaRPr lang="en-US" altLang="ja-JP" sz="4000">
              <a:ea typeface="ヒラギノ角ゴ Pro W3" pitchFamily="84" charset="-128"/>
            </a:endParaRPr>
          </a:p>
          <a:p>
            <a:pPr>
              <a:lnSpc>
                <a:spcPts val="2600"/>
              </a:lnSpc>
              <a:spcBef>
                <a:spcPts val="600"/>
              </a:spcBef>
            </a:pPr>
            <a:endParaRPr lang="en-US" sz="6400">
              <a:solidFill>
                <a:srgbClr val="D60475"/>
              </a:solidFill>
              <a:latin typeface="Times New Roman" pitchFamily="18" charset="0"/>
            </a:endParaRPr>
          </a:p>
          <a:p>
            <a:pPr>
              <a:lnSpc>
                <a:spcPts val="2600"/>
              </a:lnSpc>
              <a:spcBef>
                <a:spcPts val="600"/>
              </a:spcBef>
            </a:pPr>
            <a:r>
              <a:rPr lang="en-US" sz="6400">
                <a:solidFill>
                  <a:srgbClr val="D60475"/>
                </a:solidFill>
                <a:latin typeface="Times New Roman" pitchFamily="18" charset="0"/>
              </a:rPr>
              <a:t>Remember</a:t>
            </a:r>
            <a:r>
              <a:rPr lang="en-US" sz="2600">
                <a:solidFill>
                  <a:srgbClr val="5F247B"/>
                </a:solidFill>
                <a:latin typeface="Times New Roman" pitchFamily="18" charset="0"/>
              </a:rPr>
              <a:t> </a:t>
            </a:r>
            <a:r>
              <a:rPr lang="en-US">
                <a:solidFill>
                  <a:srgbClr val="D60475"/>
                </a:solidFill>
                <a:latin typeface="Arial Bold" charset="0"/>
                <a:ea typeface="ヒラギノ角ゴ Pro W3" pitchFamily="84" charset="-128"/>
              </a:rPr>
              <a:t>… </a:t>
            </a:r>
            <a:endParaRPr lang="en-US">
              <a:solidFill>
                <a:srgbClr val="5F247B"/>
              </a:solidFill>
              <a:latin typeface="Arial Bold" charset="0"/>
              <a:ea typeface="ヒラギノ角ゴ Pro W3" pitchFamily="84" charset="-128"/>
            </a:endParaRPr>
          </a:p>
          <a:p>
            <a:pPr>
              <a:lnSpc>
                <a:spcPts val="2600"/>
              </a:lnSpc>
              <a:spcBef>
                <a:spcPts val="600"/>
              </a:spcBef>
            </a:pPr>
            <a:r>
              <a:rPr lang="en-US">
                <a:solidFill>
                  <a:srgbClr val="5F247B"/>
                </a:solidFill>
                <a:latin typeface="Arial Black" pitchFamily="34" charset="0"/>
                <a:ea typeface="ヒラギノ角ゴ Pro W3" pitchFamily="84" charset="-128"/>
              </a:rPr>
              <a:t>check </a:t>
            </a:r>
            <a:r>
              <a:rPr lang="en-US">
                <a:solidFill>
                  <a:srgbClr val="5F247B"/>
                </a:solidFill>
                <a:ea typeface="ヒラギノ角ゴ Pro W3" pitchFamily="84" charset="-128"/>
              </a:rPr>
              <a:t>with</a:t>
            </a:r>
            <a:r>
              <a:rPr lang="en-US">
                <a:solidFill>
                  <a:srgbClr val="5F247B"/>
                </a:solidFill>
                <a:latin typeface="Arial Black" pitchFamily="34" charset="0"/>
                <a:ea typeface="ヒラギノ角ゴ Pro W3" pitchFamily="84" charset="-128"/>
              </a:rPr>
              <a:t> </a:t>
            </a:r>
            <a:r>
              <a:rPr lang="en-US">
                <a:solidFill>
                  <a:srgbClr val="5F247B"/>
                </a:solidFill>
                <a:ea typeface="ヒラギノ角ゴ Pro W3" pitchFamily="84" charset="-128"/>
              </a:rPr>
              <a:t>college</a:t>
            </a:r>
            <a:r>
              <a:rPr lang="en-US">
                <a:solidFill>
                  <a:srgbClr val="5F247B"/>
                </a:solidFill>
                <a:latin typeface="Arial Black" pitchFamily="34" charset="0"/>
                <a:ea typeface="ヒラギノ角ゴ Pro W3" pitchFamily="84" charset="-128"/>
              </a:rPr>
              <a:t> officials </a:t>
            </a:r>
            <a:r>
              <a:rPr lang="en-US">
                <a:solidFill>
                  <a:srgbClr val="5F247B"/>
                </a:solidFill>
                <a:ea typeface="ヒラギノ角ゴ Pro W3" pitchFamily="84" charset="-128"/>
              </a:rPr>
              <a:t>for the most </a:t>
            </a:r>
            <a:r>
              <a:rPr lang="en-US">
                <a:solidFill>
                  <a:srgbClr val="5F247B"/>
                </a:solidFill>
                <a:latin typeface="Arial Black" pitchFamily="34" charset="0"/>
                <a:ea typeface="ヒラギノ角ゴ Pro W3" pitchFamily="84" charset="-128"/>
              </a:rPr>
              <a:t>current costs</a:t>
            </a:r>
            <a:r>
              <a:rPr lang="en-US">
                <a:solidFill>
                  <a:srgbClr val="5F247B"/>
                </a:solidFill>
                <a:ea typeface="ヒラギノ角ゴ Pro W3" pitchFamily="84" charset="-128"/>
              </a:rPr>
              <a:t>.</a:t>
            </a:r>
            <a:endParaRPr lang="en-US">
              <a:solidFill>
                <a:srgbClr val="5F247B"/>
              </a:solidFill>
              <a:latin typeface="Arial Bold" charset="0"/>
              <a:ea typeface="ヒラギノ角ゴ Pro W3" pitchFamily="84" charset="-128"/>
            </a:endParaRPr>
          </a:p>
        </p:txBody>
      </p:sp>
      <p:sp>
        <p:nvSpPr>
          <p:cNvPr id="50185" name="Text Box 9"/>
          <p:cNvSpPr txBox="1">
            <a:spLocks noChangeArrowheads="1"/>
          </p:cNvSpPr>
          <p:nvPr/>
        </p:nvSpPr>
        <p:spPr bwMode="auto">
          <a:xfrm>
            <a:off x="838200" y="228600"/>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a:t>
            </a:r>
            <a:endParaRPr lang="en-US" sz="6600">
              <a:solidFill>
                <a:schemeClr val="accent2"/>
              </a:solidFill>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0"/>
          </p:nvPr>
        </p:nvSpPr>
        <p:spPr>
          <a:noFill/>
          <a:ln>
            <a:miter lim="800000"/>
            <a:headEnd/>
            <a:tailEnd/>
          </a:ln>
        </p:spPr>
        <p:txBody>
          <a:bodyPr/>
          <a:lstStyle/>
          <a:p>
            <a:fld id="{80788BE9-9123-42F6-9145-BC9EBCFBEDCE}" type="slidenum">
              <a:rPr lang="en-US"/>
              <a:pPr/>
              <a:t>21</a:t>
            </a:fld>
            <a:endParaRPr lang="en-US"/>
          </a:p>
        </p:txBody>
      </p:sp>
      <p:pic>
        <p:nvPicPr>
          <p:cNvPr id="55298" name="Picture 14" descr="No White"/>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2233" name="Rectangle 9"/>
          <p:cNvSpPr>
            <a:spLocks noChangeArrowheads="1"/>
          </p:cNvSpPr>
          <p:nvPr/>
        </p:nvSpPr>
        <p:spPr bwMode="auto">
          <a:xfrm>
            <a:off x="1600200" y="685800"/>
            <a:ext cx="6019800" cy="5562600"/>
          </a:xfrm>
          <a:prstGeom prst="rect">
            <a:avLst/>
          </a:prstGeom>
          <a:solidFill>
            <a:schemeClr val="bg1"/>
          </a:solidFill>
          <a:ln w="12700">
            <a:solidFill>
              <a:srgbClr val="D60475"/>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2234" name="Text Box 10"/>
          <p:cNvSpPr txBox="1">
            <a:spLocks noChangeArrowheads="1"/>
          </p:cNvSpPr>
          <p:nvPr/>
        </p:nvSpPr>
        <p:spPr bwMode="auto">
          <a:xfrm>
            <a:off x="1600200" y="685800"/>
            <a:ext cx="6019800" cy="338138"/>
          </a:xfrm>
          <a:prstGeom prst="rect">
            <a:avLst/>
          </a:prstGeom>
          <a:solidFill>
            <a:srgbClr val="D6047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228600" tIns="0" rIns="0" bIns="0" anchor="ctr"/>
          <a:lstStyle/>
          <a:p>
            <a:pPr>
              <a:defRPr/>
            </a:pPr>
            <a:r>
              <a:rPr lang="en-US" sz="1800">
                <a:solidFill>
                  <a:schemeClr val="bg1"/>
                </a:solidFill>
                <a:latin typeface="Arial Black" charset="0"/>
                <a:ea typeface="ヒラギノ角ゴ Pro W3" charset="0"/>
                <a:cs typeface="ヒラギノ角ゴ Pro W3" charset="0"/>
              </a:rPr>
              <a:t>Estimated Expenses for a Year of College</a:t>
            </a:r>
          </a:p>
        </p:txBody>
      </p:sp>
      <p:sp>
        <p:nvSpPr>
          <p:cNvPr id="52235" name="Text Box 11"/>
          <p:cNvSpPr txBox="1">
            <a:spLocks noChangeArrowheads="1"/>
          </p:cNvSpPr>
          <p:nvPr/>
        </p:nvSpPr>
        <p:spPr bwMode="auto">
          <a:xfrm>
            <a:off x="1828800" y="1143000"/>
            <a:ext cx="5638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nSpc>
                <a:spcPts val="900"/>
              </a:lnSpc>
              <a:spcBef>
                <a:spcPct val="50000"/>
              </a:spcBef>
              <a:spcAft>
                <a:spcPts val="600"/>
              </a:spcAft>
              <a:tabLst>
                <a:tab pos="3548063" algn="l"/>
              </a:tabLst>
            </a:pPr>
            <a:r>
              <a:rPr lang="en-US" sz="1200">
                <a:latin typeface="Arial Bold" charset="0"/>
                <a:ea typeface="ヒラギノ角ゴ Pro W3" pitchFamily="84" charset="-128"/>
              </a:rPr>
              <a:t>Budget Item	Average Annual Range</a:t>
            </a:r>
          </a:p>
          <a:p>
            <a:pPr>
              <a:lnSpc>
                <a:spcPts val="900"/>
              </a:lnSpc>
              <a:spcBef>
                <a:spcPts val="300"/>
              </a:spcBef>
              <a:tabLst>
                <a:tab pos="3548063" algn="l"/>
              </a:tabLst>
            </a:pPr>
            <a:r>
              <a:rPr lang="en-US" sz="1200">
                <a:ea typeface="ヒラギノ角ゴ Pro W3" pitchFamily="84" charset="-128"/>
              </a:rPr>
              <a:t>Tuition and fees	$5,000 – 21,000*</a:t>
            </a:r>
          </a:p>
          <a:p>
            <a:pPr>
              <a:lnSpc>
                <a:spcPts val="900"/>
              </a:lnSpc>
              <a:spcBef>
                <a:spcPts val="600"/>
              </a:spcBef>
              <a:tabLst>
                <a:tab pos="3548063" algn="l"/>
              </a:tabLst>
            </a:pPr>
            <a:r>
              <a:rPr lang="en-US" sz="1200">
                <a:ea typeface="ヒラギノ角ゴ Pro W3" pitchFamily="84" charset="-128"/>
              </a:rPr>
              <a:t>Room and board	$5,000 – 8,000*</a:t>
            </a:r>
          </a:p>
          <a:p>
            <a:pPr>
              <a:lnSpc>
                <a:spcPts val="900"/>
              </a:lnSpc>
              <a:spcBef>
                <a:spcPts val="600"/>
              </a:spcBef>
              <a:tabLst>
                <a:tab pos="3548063" algn="l"/>
              </a:tabLst>
            </a:pPr>
            <a:r>
              <a:rPr lang="en-US" sz="1200">
                <a:ea typeface="ヒラギノ角ゴ Pro W3" pitchFamily="84" charset="-128"/>
              </a:rPr>
              <a:t>Books and supplies	$   800 – 1,700*</a:t>
            </a:r>
          </a:p>
          <a:p>
            <a:pPr>
              <a:lnSpc>
                <a:spcPts val="900"/>
              </a:lnSpc>
              <a:spcBef>
                <a:spcPts val="600"/>
              </a:spcBef>
              <a:tabLst>
                <a:tab pos="3548063" algn="l"/>
              </a:tabLst>
            </a:pPr>
            <a:r>
              <a:rPr lang="en-US" sz="1200">
                <a:ea typeface="ヒラギノ角ゴ Pro W3" pitchFamily="84" charset="-128"/>
              </a:rPr>
              <a:t>Transportation	$   400 – 1,500*	</a:t>
            </a:r>
          </a:p>
          <a:p>
            <a:pPr>
              <a:lnSpc>
                <a:spcPts val="900"/>
              </a:lnSpc>
              <a:spcBef>
                <a:spcPts val="600"/>
              </a:spcBef>
              <a:tabLst>
                <a:tab pos="3548063" algn="l"/>
              </a:tabLst>
            </a:pPr>
            <a:r>
              <a:rPr lang="en-US" sz="1200">
                <a:ea typeface="ヒラギノ角ゴ Pro W3" pitchFamily="84" charset="-128"/>
              </a:rPr>
              <a:t>Miscellaneous	$1,200 – 2,700*</a:t>
            </a:r>
          </a:p>
          <a:p>
            <a:pPr>
              <a:lnSpc>
                <a:spcPts val="1200"/>
              </a:lnSpc>
              <a:tabLst>
                <a:tab pos="3548063" algn="l"/>
              </a:tabLst>
            </a:pPr>
            <a:r>
              <a:rPr lang="en-US" sz="900">
                <a:ea typeface="ヒラギノ角ゴ Pro W3" pitchFamily="84" charset="-128"/>
              </a:rPr>
              <a:t>(laundry, entertainment, and recreation)</a:t>
            </a:r>
            <a:r>
              <a:rPr lang="en-US" sz="1200">
                <a:ea typeface="ヒラギノ角ゴ Pro W3" pitchFamily="84" charset="-128"/>
              </a:rPr>
              <a:t>	</a:t>
            </a:r>
          </a:p>
          <a:p>
            <a:pPr>
              <a:lnSpc>
                <a:spcPts val="900"/>
              </a:lnSpc>
              <a:spcBef>
                <a:spcPts val="600"/>
              </a:spcBef>
              <a:spcAft>
                <a:spcPts val="600"/>
              </a:spcAft>
              <a:tabLst>
                <a:tab pos="3548063" algn="l"/>
              </a:tabLst>
            </a:pPr>
            <a:r>
              <a:rPr lang="en-US" sz="1200">
                <a:latin typeface="Arial Bold" charset="0"/>
                <a:ea typeface="ヒラギノ角ゴ Pro W3" pitchFamily="84" charset="-128"/>
              </a:rPr>
              <a:t>Total	$12,400 – 34,900*</a:t>
            </a:r>
          </a:p>
          <a:p>
            <a:pPr>
              <a:lnSpc>
                <a:spcPts val="800"/>
              </a:lnSpc>
              <a:tabLst>
                <a:tab pos="3548063" algn="l"/>
              </a:tabLst>
            </a:pPr>
            <a:r>
              <a:rPr lang="en-US" sz="800">
                <a:ea typeface="ヒラギノ角ゴ Pro W3" pitchFamily="84" charset="-128"/>
              </a:rPr>
              <a:t>*These figures represent average tuition and fee costs for Midwestern states. Some schools will be lower in costs, while other schools will have higher costs. These figures should be used as a guide only. Students should check with the institution(s) in which they are interested to determine more specific costs.</a:t>
            </a:r>
            <a:endParaRPr lang="en-US" sz="1000">
              <a:ea typeface="ヒラギノ角ゴ Pro W3" pitchFamily="84" charset="-128"/>
            </a:endParaRPr>
          </a:p>
        </p:txBody>
      </p:sp>
      <p:sp>
        <p:nvSpPr>
          <p:cNvPr id="52236" name="Text Box 12"/>
          <p:cNvSpPr txBox="1">
            <a:spLocks noChangeArrowheads="1"/>
          </p:cNvSpPr>
          <p:nvPr/>
        </p:nvSpPr>
        <p:spPr bwMode="auto">
          <a:xfrm>
            <a:off x="1828800" y="3581400"/>
            <a:ext cx="5638800" cy="252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nSpc>
                <a:spcPts val="1000"/>
              </a:lnSpc>
              <a:spcBef>
                <a:spcPts val="600"/>
              </a:spcBef>
              <a:tabLst>
                <a:tab pos="2401888" algn="ctr"/>
                <a:tab pos="3711575" algn="ctr"/>
                <a:tab pos="4970463" algn="ctr"/>
              </a:tabLst>
            </a:pPr>
            <a:r>
              <a:rPr lang="en-US" sz="1200">
                <a:latin typeface="Arial Bold" charset="0"/>
                <a:ea typeface="ヒラギノ角ゴ Pro W3" pitchFamily="84" charset="-128"/>
              </a:rPr>
              <a:t>Budget Item	1st Choice	2nd Choice	3rd Choice</a:t>
            </a:r>
          </a:p>
          <a:p>
            <a:pPr>
              <a:lnSpc>
                <a:spcPts val="1000"/>
              </a:lnSpc>
              <a:spcBef>
                <a:spcPts val="600"/>
              </a:spcBef>
              <a:tabLst>
                <a:tab pos="2401888" algn="ctr"/>
                <a:tab pos="3711575" algn="ctr"/>
                <a:tab pos="4970463" algn="ctr"/>
              </a:tabLst>
            </a:pPr>
            <a:r>
              <a:rPr lang="en-US" sz="1200">
                <a:latin typeface="Arial Bold" charset="0"/>
                <a:ea typeface="ヒラギノ角ゴ Pro W3" pitchFamily="84" charset="-128"/>
              </a:rPr>
              <a:t>Name of College</a:t>
            </a:r>
          </a:p>
          <a:p>
            <a:pPr>
              <a:lnSpc>
                <a:spcPts val="1000"/>
              </a:lnSpc>
              <a:spcBef>
                <a:spcPts val="1200"/>
              </a:spcBef>
              <a:tabLst>
                <a:tab pos="2401888" algn="ctr"/>
                <a:tab pos="3711575" algn="ctr"/>
                <a:tab pos="4970463" algn="ctr"/>
              </a:tabLst>
            </a:pPr>
            <a:r>
              <a:rPr lang="en-US" sz="1200">
                <a:latin typeface="Arial Bold" charset="0"/>
                <a:ea typeface="ヒラギノ角ゴ Pro W3" pitchFamily="84" charset="-128"/>
              </a:rPr>
              <a:t>	——————	——————	——————</a:t>
            </a:r>
          </a:p>
          <a:p>
            <a:pPr>
              <a:lnSpc>
                <a:spcPts val="1000"/>
              </a:lnSpc>
              <a:spcBef>
                <a:spcPts val="900"/>
              </a:spcBef>
              <a:tabLst>
                <a:tab pos="2401888" algn="ctr"/>
                <a:tab pos="3711575" algn="ctr"/>
                <a:tab pos="4970463" algn="ctr"/>
              </a:tabLst>
            </a:pPr>
            <a:r>
              <a:rPr lang="en-US" sz="1200">
                <a:latin typeface="Arial Bold" charset="0"/>
                <a:ea typeface="ヒラギノ角ゴ Pro W3" pitchFamily="84" charset="-128"/>
              </a:rPr>
              <a:t>Direct Costs	</a:t>
            </a:r>
          </a:p>
          <a:p>
            <a:pPr>
              <a:lnSpc>
                <a:spcPts val="1000"/>
              </a:lnSpc>
              <a:spcBef>
                <a:spcPts val="600"/>
              </a:spcBef>
              <a:tabLst>
                <a:tab pos="2401888" algn="ctr"/>
                <a:tab pos="3711575" algn="ctr"/>
                <a:tab pos="4970463" algn="ctr"/>
              </a:tabLst>
            </a:pPr>
            <a:r>
              <a:rPr lang="en-US" sz="1200">
                <a:ea typeface="ヒラギノ角ゴ Pro W3" pitchFamily="84" charset="-128"/>
              </a:rPr>
              <a:t>Tuition and fees 	</a:t>
            </a:r>
            <a:r>
              <a:rPr lang="en-US" sz="1200">
                <a:latin typeface="Arial Bold" charset="0"/>
                <a:ea typeface="ヒラギノ角ゴ Pro W3" pitchFamily="84" charset="-128"/>
              </a:rPr>
              <a:t>——————	——————	——————</a:t>
            </a:r>
            <a:endParaRPr lang="en-US" sz="1200">
              <a:ea typeface="ヒラギノ角ゴ Pro W3" pitchFamily="84" charset="-128"/>
            </a:endParaRPr>
          </a:p>
          <a:p>
            <a:pPr>
              <a:lnSpc>
                <a:spcPts val="1000"/>
              </a:lnSpc>
              <a:spcBef>
                <a:spcPts val="600"/>
              </a:spcBef>
              <a:tabLst>
                <a:tab pos="2401888" algn="ctr"/>
                <a:tab pos="3711575" algn="ctr"/>
                <a:tab pos="4970463" algn="ctr"/>
              </a:tabLst>
            </a:pPr>
            <a:r>
              <a:rPr lang="en-US" sz="1200">
                <a:ea typeface="ヒラギノ角ゴ Pro W3" pitchFamily="84" charset="-128"/>
              </a:rPr>
              <a:t>Room and board	</a:t>
            </a:r>
            <a:r>
              <a:rPr lang="en-US" sz="1200">
                <a:latin typeface="Arial Bold" charset="0"/>
                <a:ea typeface="ヒラギノ角ゴ Pro W3" pitchFamily="84" charset="-128"/>
              </a:rPr>
              <a:t>——————	——————	——————</a:t>
            </a:r>
            <a:endParaRPr lang="en-US" sz="1200">
              <a:ea typeface="ヒラギノ角ゴ Pro W3" pitchFamily="84" charset="-128"/>
            </a:endParaRPr>
          </a:p>
          <a:p>
            <a:pPr>
              <a:lnSpc>
                <a:spcPts val="1000"/>
              </a:lnSpc>
              <a:spcBef>
                <a:spcPts val="1200"/>
              </a:spcBef>
              <a:tabLst>
                <a:tab pos="2401888" algn="ctr"/>
                <a:tab pos="3711575" algn="ctr"/>
                <a:tab pos="4970463" algn="ctr"/>
              </a:tabLst>
            </a:pPr>
            <a:r>
              <a:rPr lang="en-US" sz="1200">
                <a:latin typeface="Arial Bold" charset="0"/>
                <a:ea typeface="ヒラギノ角ゴ Pro W3" pitchFamily="84" charset="-128"/>
              </a:rPr>
              <a:t>Indirect Costs	</a:t>
            </a:r>
          </a:p>
          <a:p>
            <a:pPr>
              <a:lnSpc>
                <a:spcPts val="1000"/>
              </a:lnSpc>
              <a:spcBef>
                <a:spcPts val="600"/>
              </a:spcBef>
              <a:tabLst>
                <a:tab pos="2401888" algn="ctr"/>
                <a:tab pos="3711575" algn="ctr"/>
                <a:tab pos="4970463" algn="ctr"/>
              </a:tabLst>
            </a:pPr>
            <a:r>
              <a:rPr lang="en-US" sz="1200">
                <a:ea typeface="ヒラギノ角ゴ Pro W3" pitchFamily="84" charset="-128"/>
              </a:rPr>
              <a:t>Books and supplies	</a:t>
            </a:r>
            <a:r>
              <a:rPr lang="en-US" sz="1200">
                <a:latin typeface="Arial Bold" charset="0"/>
                <a:ea typeface="ヒラギノ角ゴ Pro W3" pitchFamily="84" charset="-128"/>
              </a:rPr>
              <a:t>——————	——————	——————</a:t>
            </a:r>
            <a:endParaRPr lang="en-US" sz="1200">
              <a:ea typeface="ヒラギノ角ゴ Pro W3" pitchFamily="84" charset="-128"/>
            </a:endParaRPr>
          </a:p>
          <a:p>
            <a:pPr>
              <a:lnSpc>
                <a:spcPts val="1000"/>
              </a:lnSpc>
              <a:spcBef>
                <a:spcPts val="600"/>
              </a:spcBef>
              <a:tabLst>
                <a:tab pos="2401888" algn="ctr"/>
                <a:tab pos="3711575" algn="ctr"/>
                <a:tab pos="4970463" algn="ctr"/>
              </a:tabLst>
            </a:pPr>
            <a:r>
              <a:rPr lang="en-US" sz="1200">
                <a:ea typeface="ヒラギノ角ゴ Pro W3" pitchFamily="84" charset="-128"/>
              </a:rPr>
              <a:t>Transportation	</a:t>
            </a:r>
            <a:r>
              <a:rPr lang="en-US" sz="1200">
                <a:latin typeface="Arial Bold" charset="0"/>
                <a:ea typeface="ヒラギノ角ゴ Pro W3" pitchFamily="84" charset="-128"/>
              </a:rPr>
              <a:t>——————	——————	——————</a:t>
            </a:r>
            <a:endParaRPr lang="en-US" sz="1200">
              <a:ea typeface="ヒラギノ角ゴ Pro W3" pitchFamily="84" charset="-128"/>
            </a:endParaRPr>
          </a:p>
          <a:p>
            <a:pPr>
              <a:lnSpc>
                <a:spcPts val="500"/>
              </a:lnSpc>
              <a:spcBef>
                <a:spcPts val="300"/>
              </a:spcBef>
              <a:tabLst>
                <a:tab pos="2401888" algn="ctr"/>
                <a:tab pos="3711575" algn="ctr"/>
                <a:tab pos="4970463" algn="ctr"/>
              </a:tabLst>
            </a:pPr>
            <a:r>
              <a:rPr lang="en-US" sz="900">
                <a:ea typeface="ヒラギノ角ゴ Pro W3" pitchFamily="84" charset="-128"/>
              </a:rPr>
              <a:t>(including car expenses)</a:t>
            </a:r>
          </a:p>
          <a:p>
            <a:pPr>
              <a:lnSpc>
                <a:spcPts val="1000"/>
              </a:lnSpc>
              <a:spcBef>
                <a:spcPts val="600"/>
              </a:spcBef>
              <a:tabLst>
                <a:tab pos="2401888" algn="ctr"/>
                <a:tab pos="3711575" algn="ctr"/>
                <a:tab pos="4970463" algn="ctr"/>
              </a:tabLst>
            </a:pPr>
            <a:r>
              <a:rPr lang="en-US" sz="1200">
                <a:ea typeface="ヒラギノ角ゴ Pro W3" pitchFamily="84" charset="-128"/>
              </a:rPr>
              <a:t>Miscellaneous	</a:t>
            </a:r>
            <a:r>
              <a:rPr lang="en-US" sz="1200">
                <a:latin typeface="Arial Bold" charset="0"/>
                <a:ea typeface="ヒラギノ角ゴ Pro W3" pitchFamily="84" charset="-128"/>
              </a:rPr>
              <a:t>——————	——————	——————</a:t>
            </a:r>
            <a:endParaRPr lang="en-US" sz="1200">
              <a:ea typeface="ヒラギノ角ゴ Pro W3" pitchFamily="84" charset="-128"/>
            </a:endParaRPr>
          </a:p>
          <a:p>
            <a:pPr>
              <a:lnSpc>
                <a:spcPts val="1000"/>
              </a:lnSpc>
              <a:spcBef>
                <a:spcPts val="1200"/>
              </a:spcBef>
              <a:tabLst>
                <a:tab pos="2401888" algn="ctr"/>
                <a:tab pos="3711575" algn="ctr"/>
                <a:tab pos="4970463" algn="ctr"/>
              </a:tabLst>
            </a:pPr>
            <a:r>
              <a:rPr lang="en-US" sz="1200">
                <a:latin typeface="Arial Bold" charset="0"/>
                <a:ea typeface="ヒラギノ角ゴ Pro W3" pitchFamily="84" charset="-128"/>
              </a:rPr>
              <a:t>Totals	——————	——————	——————</a:t>
            </a:r>
          </a:p>
        </p:txBody>
      </p:sp>
      <p:sp>
        <p:nvSpPr>
          <p:cNvPr id="52237" name="Text Box 13"/>
          <p:cNvSpPr txBox="1">
            <a:spLocks noChangeArrowheads="1"/>
          </p:cNvSpPr>
          <p:nvPr/>
        </p:nvSpPr>
        <p:spPr bwMode="auto">
          <a:xfrm>
            <a:off x="1600200" y="3048000"/>
            <a:ext cx="6019800" cy="338138"/>
          </a:xfrm>
          <a:prstGeom prst="rect">
            <a:avLst/>
          </a:prstGeom>
          <a:solidFill>
            <a:srgbClr val="D60475"/>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228600" tIns="0" rIns="0" bIns="0" anchor="ctr"/>
          <a:lstStyle/>
          <a:p>
            <a:pPr>
              <a:defRPr/>
            </a:pPr>
            <a:r>
              <a:rPr lang="en-US" sz="1800">
                <a:solidFill>
                  <a:schemeClr val="bg1"/>
                </a:solidFill>
                <a:latin typeface="Arial Black" charset="0"/>
                <a:ea typeface="ヒラギノ角ゴ Pro W3" charset="0"/>
                <a:cs typeface="ヒラギノ角ゴ Pro W3" charset="0"/>
              </a:rPr>
              <a:t>Costs at Your College Choices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0"/>
          </p:nvPr>
        </p:nvSpPr>
        <p:spPr>
          <a:noFill/>
          <a:ln>
            <a:miter lim="800000"/>
            <a:headEnd/>
            <a:tailEnd/>
          </a:ln>
        </p:spPr>
        <p:txBody>
          <a:bodyPr/>
          <a:lstStyle/>
          <a:p>
            <a:fld id="{AEB30004-49A0-4DC5-9A82-04C5938B6157}" type="slidenum">
              <a:rPr lang="en-US"/>
              <a:pPr/>
              <a:t>22</a:t>
            </a:fld>
            <a:endParaRPr lang="en-US"/>
          </a:p>
        </p:txBody>
      </p:sp>
      <p:pic>
        <p:nvPicPr>
          <p:cNvPr id="57346" name="Picture 6"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7347" name="Rectangle 5"/>
          <p:cNvSpPr>
            <a:spLocks noGrp="1" noChangeArrowheads="1"/>
          </p:cNvSpPr>
          <p:nvPr>
            <p:ph type="body" idx="1"/>
          </p:nvPr>
        </p:nvSpPr>
        <p:spPr>
          <a:xfrm>
            <a:off x="3536950" y="2513013"/>
            <a:ext cx="4344988" cy="3049587"/>
          </a:xfrm>
          <a:noFill/>
        </p:spPr>
        <p:txBody>
          <a:bodyPr/>
          <a:lstStyle/>
          <a:p>
            <a:pPr eaLnBrk="1" hangingPunct="1">
              <a:lnSpc>
                <a:spcPts val="2400"/>
              </a:lnSpc>
              <a:spcBef>
                <a:spcPts val="600"/>
              </a:spcBef>
              <a:buClr>
                <a:srgbClr val="5F247B"/>
              </a:buClr>
            </a:pPr>
            <a:r>
              <a:rPr lang="en-US" sz="2200" smtClean="0"/>
              <a:t>Show initiative and be assertive</a:t>
            </a:r>
          </a:p>
          <a:p>
            <a:pPr eaLnBrk="1" hangingPunct="1">
              <a:lnSpc>
                <a:spcPts val="2400"/>
              </a:lnSpc>
              <a:spcBef>
                <a:spcPts val="600"/>
              </a:spcBef>
              <a:buClr>
                <a:srgbClr val="5F247B"/>
              </a:buClr>
            </a:pPr>
            <a:r>
              <a:rPr lang="en-US" sz="2200" smtClean="0"/>
              <a:t>Talk with your parents and counselor</a:t>
            </a:r>
          </a:p>
          <a:p>
            <a:pPr eaLnBrk="1" hangingPunct="1">
              <a:lnSpc>
                <a:spcPts val="2400"/>
              </a:lnSpc>
              <a:spcBef>
                <a:spcPts val="600"/>
              </a:spcBef>
              <a:buClr>
                <a:srgbClr val="5F247B"/>
              </a:buClr>
            </a:pPr>
            <a:r>
              <a:rPr lang="en-US" sz="2200" smtClean="0"/>
              <a:t>Select a college that meets </a:t>
            </a:r>
            <a:br>
              <a:rPr lang="en-US" sz="2200" smtClean="0"/>
            </a:br>
            <a:r>
              <a:rPr lang="en-US" sz="2200" smtClean="0"/>
              <a:t>your needs and preferences</a:t>
            </a:r>
          </a:p>
          <a:p>
            <a:pPr eaLnBrk="1" hangingPunct="1">
              <a:lnSpc>
                <a:spcPts val="2400"/>
              </a:lnSpc>
              <a:spcBef>
                <a:spcPts val="600"/>
              </a:spcBef>
              <a:buClr>
                <a:srgbClr val="5F247B"/>
              </a:buClr>
            </a:pPr>
            <a:r>
              <a:rPr lang="en-US" sz="2200" smtClean="0"/>
              <a:t>Follow up with colleges to </a:t>
            </a:r>
            <a:br>
              <a:rPr lang="en-US" sz="2200" smtClean="0"/>
            </a:br>
            <a:r>
              <a:rPr lang="en-US" sz="2200" smtClean="0"/>
              <a:t>which you have applied</a:t>
            </a:r>
          </a:p>
          <a:p>
            <a:pPr eaLnBrk="1" hangingPunct="1">
              <a:buClr>
                <a:schemeClr val="tx1"/>
              </a:buClr>
              <a:buFont typeface="Wingdings" pitchFamily="2" charset="2"/>
              <a:buChar char="§"/>
            </a:pPr>
            <a:endParaRPr lang="en-US" sz="1400" smtClean="0"/>
          </a:p>
          <a:p>
            <a:pPr eaLnBrk="1" hangingPunct="1">
              <a:buClr>
                <a:schemeClr val="tx1"/>
              </a:buClr>
              <a:buFont typeface="Wingdings" pitchFamily="2" charset="2"/>
              <a:buChar char="§"/>
            </a:pPr>
            <a:endParaRPr lang="en-US" sz="2000" smtClean="0"/>
          </a:p>
        </p:txBody>
      </p:sp>
      <p:sp>
        <p:nvSpPr>
          <p:cNvPr id="57348" name="AutoShape 7"/>
          <p:cNvSpPr>
            <a:spLocks noChangeArrowheads="1"/>
          </p:cNvSpPr>
          <p:nvPr/>
        </p:nvSpPr>
        <p:spPr bwMode="auto">
          <a:xfrm>
            <a:off x="0" y="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54280" name="Text Box 8"/>
          <p:cNvSpPr txBox="1">
            <a:spLocks noChangeArrowheads="1"/>
          </p:cNvSpPr>
          <p:nvPr/>
        </p:nvSpPr>
        <p:spPr bwMode="auto">
          <a:xfrm>
            <a:off x="912813"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6</a:t>
            </a:r>
            <a:endParaRPr lang="en-US" sz="6600">
              <a:solidFill>
                <a:schemeClr val="accent2"/>
              </a:solidFill>
              <a:latin typeface="Times New Roman" charset="0"/>
              <a:ea typeface="ＭＳ Ｐゴシック" charset="0"/>
            </a:endParaRPr>
          </a:p>
        </p:txBody>
      </p:sp>
      <p:sp>
        <p:nvSpPr>
          <p:cNvPr id="54281" name="Text Box 9"/>
          <p:cNvSpPr txBox="1">
            <a:spLocks noChangeArrowheads="1"/>
          </p:cNvSpPr>
          <p:nvPr/>
        </p:nvSpPr>
        <p:spPr bwMode="auto">
          <a:xfrm>
            <a:off x="566738" y="1479550"/>
            <a:ext cx="1524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
        <p:nvSpPr>
          <p:cNvPr id="57351" name="Text Box 10"/>
          <p:cNvSpPr txBox="1">
            <a:spLocks noChangeArrowheads="1"/>
          </p:cNvSpPr>
          <p:nvPr/>
        </p:nvSpPr>
        <p:spPr bwMode="auto">
          <a:xfrm>
            <a:off x="3536950" y="1479550"/>
            <a:ext cx="4725988" cy="1403350"/>
          </a:xfrm>
          <a:prstGeom prst="rect">
            <a:avLst/>
          </a:prstGeom>
          <a:noFill/>
          <a:ln w="9525">
            <a:noFill/>
            <a:miter lim="800000"/>
            <a:headEnd/>
            <a:tailEnd/>
          </a:ln>
        </p:spPr>
        <p:txBody>
          <a:bodyPr wrap="none" lIns="0" tIns="0" rIns="0" bIns="0"/>
          <a:lstStyle/>
          <a:p>
            <a:pPr>
              <a:lnSpc>
                <a:spcPts val="3200"/>
              </a:lnSpc>
            </a:pPr>
            <a:r>
              <a:rPr lang="en-US" sz="6400">
                <a:solidFill>
                  <a:srgbClr val="D60475"/>
                </a:solidFill>
                <a:latin typeface="Times New Roman" pitchFamily="18" charset="0"/>
              </a:rPr>
              <a:t>Review</a:t>
            </a:r>
            <a:r>
              <a:rPr lang="en-US" sz="2600">
                <a:solidFill>
                  <a:srgbClr val="5F247B"/>
                </a:solidFill>
                <a:latin typeface="Times New Roman" pitchFamily="18" charset="0"/>
              </a:rPr>
              <a:t> </a:t>
            </a:r>
            <a:r>
              <a:rPr lang="en-US" sz="2600">
                <a:solidFill>
                  <a:srgbClr val="5F247B"/>
                </a:solidFill>
              </a:rPr>
              <a:t>and</a:t>
            </a:r>
            <a:r>
              <a:rPr lang="en-US" sz="2600">
                <a:solidFill>
                  <a:srgbClr val="5F247B"/>
                </a:solidFill>
                <a:latin typeface="Arial Black" pitchFamily="34" charset="0"/>
              </a:rPr>
              <a:t> </a:t>
            </a:r>
            <a:br>
              <a:rPr lang="en-US" sz="2600">
                <a:solidFill>
                  <a:srgbClr val="5F247B"/>
                </a:solidFill>
                <a:latin typeface="Arial Black" pitchFamily="34" charset="0"/>
              </a:rPr>
            </a:br>
            <a:r>
              <a:rPr lang="en-US" sz="2600">
                <a:solidFill>
                  <a:srgbClr val="5F247B"/>
                </a:solidFill>
                <a:latin typeface="Arial Black" pitchFamily="34" charset="0"/>
              </a:rPr>
              <a:t>finalize</a:t>
            </a:r>
            <a:r>
              <a:rPr lang="en-US" sz="2600">
                <a:solidFill>
                  <a:srgbClr val="D60475"/>
                </a:solidFill>
                <a:latin typeface="Arial Black" pitchFamily="34" charset="0"/>
              </a:rPr>
              <a:t> </a:t>
            </a:r>
            <a:r>
              <a:rPr lang="en-US" sz="2600">
                <a:solidFill>
                  <a:srgbClr val="5F247B"/>
                </a:solidFill>
              </a:rPr>
              <a:t>your </a:t>
            </a:r>
            <a:r>
              <a:rPr lang="en-US" sz="2600">
                <a:solidFill>
                  <a:srgbClr val="5F247B"/>
                </a:solidFill>
                <a:latin typeface="Arial Black" pitchFamily="34" charset="0"/>
              </a:rPr>
              <a:t>plans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0"/>
          </p:nvPr>
        </p:nvSpPr>
        <p:spPr>
          <a:noFill/>
          <a:ln>
            <a:miter lim="800000"/>
            <a:headEnd/>
            <a:tailEnd/>
          </a:ln>
        </p:spPr>
        <p:txBody>
          <a:bodyPr/>
          <a:lstStyle/>
          <a:p>
            <a:fld id="{A476B562-8B3C-4A41-855F-C533CF0EE493}" type="slidenum">
              <a:rPr lang="en-US"/>
              <a:pPr/>
              <a:t>23</a:t>
            </a:fld>
            <a:endParaRPr lang="en-US"/>
          </a:p>
        </p:txBody>
      </p:sp>
      <p:pic>
        <p:nvPicPr>
          <p:cNvPr id="59394" name="Picture 7" descr="female 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9395" name="AutoShape 8"/>
          <p:cNvSpPr>
            <a:spLocks noChangeArrowheads="1"/>
          </p:cNvSpPr>
          <p:nvPr/>
        </p:nvSpPr>
        <p:spPr bwMode="auto">
          <a:xfrm>
            <a:off x="381000" y="0"/>
            <a:ext cx="5400675" cy="6781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56330" name="Text Box 10"/>
          <p:cNvSpPr txBox="1">
            <a:spLocks noChangeArrowheads="1"/>
          </p:cNvSpPr>
          <p:nvPr/>
        </p:nvSpPr>
        <p:spPr bwMode="auto">
          <a:xfrm>
            <a:off x="457200" y="2209800"/>
            <a:ext cx="5410200" cy="1600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lgn="ctr">
              <a:defRPr/>
            </a:pPr>
            <a:r>
              <a:rPr lang="en-US" sz="10000">
                <a:solidFill>
                  <a:srgbClr val="98D538"/>
                </a:solidFill>
                <a:latin typeface="Times New Roman" charset="0"/>
                <a:ea typeface="ＭＳ Ｐゴシック" charset="0"/>
              </a:rPr>
              <a:t>Important!</a:t>
            </a:r>
            <a:endParaRPr lang="en-US" sz="10000">
              <a:solidFill>
                <a:schemeClr val="accent2"/>
              </a:solidFill>
              <a:latin typeface="Times New Roman" charset="0"/>
              <a:ea typeface="ＭＳ Ｐゴシック" charset="0"/>
            </a:endParaRPr>
          </a:p>
        </p:txBody>
      </p:sp>
      <p:sp>
        <p:nvSpPr>
          <p:cNvPr id="56325" name="Text Box 5"/>
          <p:cNvSpPr txBox="1">
            <a:spLocks noChangeArrowheads="1"/>
          </p:cNvSpPr>
          <p:nvPr/>
        </p:nvSpPr>
        <p:spPr bwMode="auto">
          <a:xfrm>
            <a:off x="381000" y="3657600"/>
            <a:ext cx="548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25399" dir="2700000" algn="ctr" rotWithShape="0">
                    <a:schemeClr val="tx1">
                      <a:alpha val="74998"/>
                    </a:schemeClr>
                  </a:outerShdw>
                </a:effectLst>
              </a14:hiddenEffects>
            </a:ext>
          </a:extLst>
        </p:spPr>
        <p:txBody>
          <a:bodyPr>
            <a:spAutoFit/>
          </a:bodyPr>
          <a:lstStyle/>
          <a:p>
            <a:pPr algn="ctr">
              <a:spcBef>
                <a:spcPct val="50000"/>
              </a:spcBef>
              <a:defRPr/>
            </a:pPr>
            <a:r>
              <a:rPr lang="en-US" sz="2000">
                <a:latin typeface="Arial Black" charset="0"/>
                <a:ea typeface="ヒラギノ角ゴ Pro W3" charset="0"/>
                <a:cs typeface="ヒラギノ角ゴ Pro W3" charset="0"/>
              </a:rPr>
              <a:t>Keep your communication lines open.</a:t>
            </a:r>
            <a:r>
              <a:rPr lang="en-US" sz="2000">
                <a:latin typeface="Arial" charset="0"/>
                <a:ea typeface="ヒラギノ角ゴ Pro W3" charset="0"/>
                <a:cs typeface="ヒラギノ角ゴ Pro W3"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0"/>
          </p:nvPr>
        </p:nvSpPr>
        <p:spPr>
          <a:noFill/>
          <a:ln>
            <a:miter lim="800000"/>
            <a:headEnd/>
            <a:tailEnd/>
          </a:ln>
        </p:spPr>
        <p:txBody>
          <a:bodyPr/>
          <a:lstStyle/>
          <a:p>
            <a:fld id="{F754988E-F23F-4F9D-A630-558BEFFC4FF5}" type="slidenum">
              <a:rPr lang="en-US"/>
              <a:pPr/>
              <a:t>24</a:t>
            </a:fld>
            <a:endParaRPr lang="en-US"/>
          </a:p>
        </p:txBody>
      </p:sp>
      <p:pic>
        <p:nvPicPr>
          <p:cNvPr id="61442" name="Picture 18" descr="Guy 2"/>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61443" name="Text Box 11"/>
          <p:cNvSpPr txBox="1">
            <a:spLocks noChangeArrowheads="1"/>
          </p:cNvSpPr>
          <p:nvPr/>
        </p:nvSpPr>
        <p:spPr bwMode="auto">
          <a:xfrm>
            <a:off x="1479550" y="1370013"/>
            <a:ext cx="5029200" cy="1006475"/>
          </a:xfrm>
          <a:prstGeom prst="rect">
            <a:avLst/>
          </a:prstGeom>
          <a:noFill/>
          <a:ln w="9525">
            <a:noFill/>
            <a:miter lim="800000"/>
            <a:headEnd/>
            <a:tailEnd/>
          </a:ln>
        </p:spPr>
        <p:txBody>
          <a:bodyPr wrap="none" lIns="0" tIns="0" rIns="0" bIns="0"/>
          <a:lstStyle/>
          <a:p>
            <a:pPr>
              <a:lnSpc>
                <a:spcPts val="5000"/>
              </a:lnSpc>
            </a:pPr>
            <a:r>
              <a:rPr lang="en-US" sz="6400">
                <a:solidFill>
                  <a:srgbClr val="D60475"/>
                </a:solidFill>
                <a:latin typeface="Times New Roman" pitchFamily="18" charset="0"/>
              </a:rPr>
              <a:t>College</a:t>
            </a:r>
            <a:r>
              <a:rPr lang="en-US" sz="2600">
                <a:solidFill>
                  <a:srgbClr val="5F247B"/>
                </a:solidFill>
                <a:latin typeface="Arial Black" pitchFamily="34" charset="0"/>
              </a:rPr>
              <a:t> </a:t>
            </a:r>
            <a:br>
              <a:rPr lang="en-US" sz="2600">
                <a:solidFill>
                  <a:srgbClr val="5F247B"/>
                </a:solidFill>
                <a:latin typeface="Arial Black" pitchFamily="34" charset="0"/>
              </a:rPr>
            </a:br>
            <a:r>
              <a:rPr lang="en-US" sz="2600">
                <a:solidFill>
                  <a:srgbClr val="5F247B"/>
                </a:solidFill>
              </a:rPr>
              <a:t>success </a:t>
            </a:r>
            <a:r>
              <a:rPr lang="en-US" sz="6400">
                <a:solidFill>
                  <a:srgbClr val="D60475"/>
                </a:solidFill>
                <a:latin typeface="Times New Roman" pitchFamily="18" charset="0"/>
              </a:rPr>
              <a:t>factors</a:t>
            </a:r>
            <a:r>
              <a:rPr lang="en-US" sz="2600">
                <a:solidFill>
                  <a:srgbClr val="5F247B"/>
                </a:solidFill>
                <a:latin typeface="Arial Black" pitchFamily="34" charset="0"/>
              </a:rPr>
              <a:t> </a:t>
            </a:r>
          </a:p>
        </p:txBody>
      </p:sp>
      <p:sp>
        <p:nvSpPr>
          <p:cNvPr id="61444" name="Rectangle 14"/>
          <p:cNvSpPr>
            <a:spLocks noGrp="1" noChangeArrowheads="1"/>
          </p:cNvSpPr>
          <p:nvPr>
            <p:ph type="body" idx="1"/>
          </p:nvPr>
        </p:nvSpPr>
        <p:spPr>
          <a:xfrm>
            <a:off x="1524000" y="2741613"/>
            <a:ext cx="4344988" cy="3049587"/>
          </a:xfrm>
          <a:noFill/>
        </p:spPr>
        <p:txBody>
          <a:bodyPr/>
          <a:lstStyle/>
          <a:p>
            <a:pPr marL="0" indent="0" eaLnBrk="1" hangingPunct="1">
              <a:lnSpc>
                <a:spcPts val="2600"/>
              </a:lnSpc>
              <a:spcBef>
                <a:spcPts val="600"/>
              </a:spcBef>
              <a:buClrTx/>
              <a:buSzTx/>
              <a:buFontTx/>
              <a:buNone/>
            </a:pPr>
            <a:r>
              <a:rPr lang="en-US" sz="2200" smtClean="0">
                <a:ea typeface="ヒラギノ角ゴ Pro W3" pitchFamily="84" charset="-128"/>
              </a:rPr>
              <a:t>Test scores and high school </a:t>
            </a:r>
            <a:br>
              <a:rPr lang="en-US" sz="2200" smtClean="0">
                <a:ea typeface="ヒラギノ角ゴ Pro W3" pitchFamily="84" charset="-128"/>
              </a:rPr>
            </a:br>
            <a:r>
              <a:rPr lang="en-US" sz="2200" smtClean="0">
                <a:ea typeface="ヒラギノ角ゴ Pro W3" pitchFamily="84" charset="-128"/>
              </a:rPr>
              <a:t>grades are important. </a:t>
            </a:r>
            <a:br>
              <a:rPr lang="en-US" sz="2200" smtClean="0">
                <a:ea typeface="ヒラギノ角ゴ Pro W3" pitchFamily="84" charset="-128"/>
              </a:rPr>
            </a:br>
            <a:r>
              <a:rPr lang="en-US" sz="2200" smtClean="0">
                <a:ea typeface="ヒラギノ角ゴ Pro W3" pitchFamily="84" charset="-128"/>
              </a:rPr>
              <a:t>However, they measure </a:t>
            </a:r>
            <a:br>
              <a:rPr lang="en-US" sz="2200" smtClean="0">
                <a:ea typeface="ヒラギノ角ゴ Pro W3" pitchFamily="84" charset="-128"/>
              </a:rPr>
            </a:br>
            <a:r>
              <a:rPr lang="en-US" sz="2200" smtClean="0">
                <a:latin typeface="Arial Black" pitchFamily="34" charset="0"/>
                <a:ea typeface="ヒラギノ角ゴ Pro W3" pitchFamily="84" charset="-128"/>
              </a:rPr>
              <a:t>ONLY PART</a:t>
            </a:r>
            <a:r>
              <a:rPr lang="en-US" sz="2200" smtClean="0">
                <a:ea typeface="ヒラギノ角ゴ Pro W3" pitchFamily="84" charset="-128"/>
              </a:rPr>
              <a:t> of your </a:t>
            </a:r>
            <a:br>
              <a:rPr lang="en-US" sz="2200" smtClean="0">
                <a:ea typeface="ヒラギノ角ゴ Pro W3" pitchFamily="84" charset="-128"/>
              </a:rPr>
            </a:br>
            <a:r>
              <a:rPr lang="en-US" sz="2200" smtClean="0">
                <a:latin typeface="Arial Black" pitchFamily="34" charset="0"/>
                <a:ea typeface="ヒラギノ角ゴ Pro W3" pitchFamily="84" charset="-128"/>
              </a:rPr>
              <a:t>POTENTIAL</a:t>
            </a:r>
            <a:r>
              <a:rPr lang="en-US" sz="2200" smtClean="0">
                <a:ea typeface="ヒラギノ角ゴ Pro W3" pitchFamily="84" charset="-128"/>
              </a:rPr>
              <a:t>.</a:t>
            </a: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0"/>
          </p:nvPr>
        </p:nvSpPr>
        <p:spPr>
          <a:noFill/>
          <a:ln>
            <a:miter lim="800000"/>
            <a:headEnd/>
            <a:tailEnd/>
          </a:ln>
        </p:spPr>
        <p:txBody>
          <a:bodyPr/>
          <a:lstStyle/>
          <a:p>
            <a:fld id="{1B84DBBE-1298-42F4-89E5-557E4126B3EF}" type="slidenum">
              <a:rPr lang="en-US"/>
              <a:pPr/>
              <a:t>25</a:t>
            </a:fld>
            <a:endParaRPr lang="en-US"/>
          </a:p>
        </p:txBody>
      </p:sp>
      <p:pic>
        <p:nvPicPr>
          <p:cNvPr id="63490" name="Picture 1033" descr="female 3"/>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63491" name="Rectangle 1027"/>
          <p:cNvSpPr>
            <a:spLocks noGrp="1" noChangeArrowheads="1"/>
          </p:cNvSpPr>
          <p:nvPr>
            <p:ph type="body" idx="1"/>
          </p:nvPr>
        </p:nvSpPr>
        <p:spPr>
          <a:xfrm>
            <a:off x="4570413" y="2393950"/>
            <a:ext cx="3657600" cy="2211388"/>
          </a:xfrm>
          <a:noFill/>
        </p:spPr>
        <p:txBody>
          <a:bodyPr/>
          <a:lstStyle/>
          <a:p>
            <a:pPr eaLnBrk="1" hangingPunct="1">
              <a:lnSpc>
                <a:spcPts val="2200"/>
              </a:lnSpc>
              <a:spcBef>
                <a:spcPts val="600"/>
              </a:spcBef>
              <a:buClr>
                <a:srgbClr val="5F247B"/>
              </a:buClr>
            </a:pPr>
            <a:r>
              <a:rPr lang="en-US" sz="2000" smtClean="0"/>
              <a:t>Study habits</a:t>
            </a:r>
          </a:p>
          <a:p>
            <a:pPr eaLnBrk="1" hangingPunct="1">
              <a:lnSpc>
                <a:spcPts val="2200"/>
              </a:lnSpc>
              <a:spcBef>
                <a:spcPts val="600"/>
              </a:spcBef>
              <a:buClr>
                <a:srgbClr val="5F247B"/>
              </a:buClr>
            </a:pPr>
            <a:r>
              <a:rPr lang="en-US" sz="2000" smtClean="0"/>
              <a:t>Motivation</a:t>
            </a:r>
          </a:p>
          <a:p>
            <a:pPr eaLnBrk="1" hangingPunct="1">
              <a:lnSpc>
                <a:spcPts val="2200"/>
              </a:lnSpc>
              <a:spcBef>
                <a:spcPts val="600"/>
              </a:spcBef>
              <a:buClr>
                <a:srgbClr val="5F247B"/>
              </a:buClr>
            </a:pPr>
            <a:r>
              <a:rPr lang="en-US" sz="2000" smtClean="0"/>
              <a:t>Course selection</a:t>
            </a:r>
          </a:p>
          <a:p>
            <a:pPr eaLnBrk="1" hangingPunct="1">
              <a:lnSpc>
                <a:spcPts val="2200"/>
              </a:lnSpc>
              <a:spcBef>
                <a:spcPts val="600"/>
              </a:spcBef>
              <a:buClr>
                <a:srgbClr val="5F247B"/>
              </a:buClr>
            </a:pPr>
            <a:r>
              <a:rPr lang="en-US" sz="2000" smtClean="0"/>
              <a:t>Placement</a:t>
            </a:r>
          </a:p>
          <a:p>
            <a:pPr eaLnBrk="1" hangingPunct="1">
              <a:lnSpc>
                <a:spcPts val="2200"/>
              </a:lnSpc>
              <a:spcBef>
                <a:spcPts val="600"/>
              </a:spcBef>
              <a:buClr>
                <a:srgbClr val="5F247B"/>
              </a:buClr>
            </a:pPr>
            <a:r>
              <a:rPr lang="en-US" sz="2000" smtClean="0"/>
              <a:t>Interests</a:t>
            </a:r>
          </a:p>
          <a:p>
            <a:pPr eaLnBrk="1" hangingPunct="1">
              <a:lnSpc>
                <a:spcPts val="2200"/>
              </a:lnSpc>
              <a:spcBef>
                <a:spcPts val="600"/>
              </a:spcBef>
              <a:buClr>
                <a:srgbClr val="5F247B"/>
              </a:buClr>
            </a:pPr>
            <a:r>
              <a:rPr lang="en-US" sz="2000" smtClean="0"/>
              <a:t>Commitment</a:t>
            </a:r>
          </a:p>
        </p:txBody>
      </p:sp>
      <p:sp>
        <p:nvSpPr>
          <p:cNvPr id="63492" name="Text Box 1031"/>
          <p:cNvSpPr txBox="1">
            <a:spLocks noChangeArrowheads="1"/>
          </p:cNvSpPr>
          <p:nvPr/>
        </p:nvSpPr>
        <p:spPr bwMode="auto">
          <a:xfrm>
            <a:off x="3884613" y="1479550"/>
            <a:ext cx="4495800" cy="990600"/>
          </a:xfrm>
          <a:prstGeom prst="rect">
            <a:avLst/>
          </a:prstGeom>
          <a:noFill/>
          <a:ln w="9525">
            <a:noFill/>
            <a:miter lim="800000"/>
            <a:headEnd/>
            <a:tailEnd/>
          </a:ln>
        </p:spPr>
        <p:txBody>
          <a:bodyPr wrap="none" lIns="0" tIns="0" rIns="0" bIns="0"/>
          <a:lstStyle/>
          <a:p>
            <a:pPr>
              <a:lnSpc>
                <a:spcPts val="2800"/>
              </a:lnSpc>
            </a:pPr>
            <a:r>
              <a:rPr lang="en-US" sz="6400">
                <a:solidFill>
                  <a:srgbClr val="5F247B"/>
                </a:solidFill>
                <a:latin typeface="Times New Roman" pitchFamily="18" charset="0"/>
              </a:rPr>
              <a:t>Additional </a:t>
            </a:r>
            <a:br>
              <a:rPr lang="en-US" sz="6400">
                <a:solidFill>
                  <a:srgbClr val="5F247B"/>
                </a:solidFill>
                <a:latin typeface="Times New Roman" pitchFamily="18" charset="0"/>
              </a:rPr>
            </a:br>
            <a:r>
              <a:rPr lang="en-US">
                <a:solidFill>
                  <a:srgbClr val="D60475"/>
                </a:solidFill>
                <a:latin typeface="Arial Black" pitchFamily="34" charset="0"/>
              </a:rPr>
              <a:t>success factors</a:t>
            </a:r>
            <a:r>
              <a:rPr lang="en-US">
                <a:solidFill>
                  <a:srgbClr val="5F247B"/>
                </a:solidFill>
              </a:rPr>
              <a:t> </a:t>
            </a:r>
            <a:endParaRPr lang="en-US">
              <a:solidFill>
                <a:srgbClr val="FF0000"/>
              </a:solidFill>
              <a:latin typeface="Arial Black" pitchFamily="34" charset="0"/>
            </a:endParaRPr>
          </a:p>
        </p:txBody>
      </p:sp>
      <p:sp>
        <p:nvSpPr>
          <p:cNvPr id="63493" name="Text Box 1034"/>
          <p:cNvSpPr txBox="1">
            <a:spLocks noChangeArrowheads="1"/>
          </p:cNvSpPr>
          <p:nvPr/>
        </p:nvSpPr>
        <p:spPr bwMode="auto">
          <a:xfrm>
            <a:off x="4495800" y="4648200"/>
            <a:ext cx="3581400" cy="854075"/>
          </a:xfrm>
          <a:prstGeom prst="rect">
            <a:avLst/>
          </a:prstGeom>
          <a:noFill/>
          <a:ln w="9525">
            <a:noFill/>
            <a:miter lim="800000"/>
            <a:headEnd/>
            <a:tailEnd/>
          </a:ln>
        </p:spPr>
        <p:txBody>
          <a:bodyPr>
            <a:spAutoFit/>
          </a:bodyPr>
          <a:lstStyle/>
          <a:p>
            <a:pPr>
              <a:lnSpc>
                <a:spcPts val="2000"/>
              </a:lnSpc>
              <a:spcBef>
                <a:spcPts val="800"/>
              </a:spcBef>
            </a:pPr>
            <a:r>
              <a:rPr lang="en-US" sz="1600"/>
              <a:t>Keep in mind . . . Making sound </a:t>
            </a:r>
            <a:r>
              <a:rPr lang="en-US" sz="1600">
                <a:latin typeface="Arial Black" pitchFamily="34" charset="0"/>
              </a:rPr>
              <a:t>decisions</a:t>
            </a:r>
            <a:r>
              <a:rPr lang="en-US" sz="1600"/>
              <a:t> will lead to satisfying </a:t>
            </a:r>
            <a:br>
              <a:rPr lang="en-US" sz="1600"/>
            </a:br>
            <a:r>
              <a:rPr lang="en-US" sz="1600"/>
              <a:t>and successful experiences.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0"/>
          </p:nvPr>
        </p:nvSpPr>
        <p:spPr>
          <a:noFill/>
          <a:ln>
            <a:miter lim="800000"/>
            <a:headEnd/>
            <a:tailEnd/>
          </a:ln>
        </p:spPr>
        <p:txBody>
          <a:bodyPr/>
          <a:lstStyle/>
          <a:p>
            <a:fld id="{B79026F2-F0AB-4966-A614-D69146E61562}" type="slidenum">
              <a:rPr lang="en-US"/>
              <a:pPr/>
              <a:t>26</a:t>
            </a:fld>
            <a:endParaRPr lang="en-US"/>
          </a:p>
        </p:txBody>
      </p:sp>
      <p:pic>
        <p:nvPicPr>
          <p:cNvPr id="65538" name="Picture 21" descr="Cover"/>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3571" name="Text Box 19"/>
          <p:cNvSpPr txBox="1">
            <a:spLocks noChangeArrowheads="1"/>
          </p:cNvSpPr>
          <p:nvPr/>
        </p:nvSpPr>
        <p:spPr bwMode="auto">
          <a:xfrm>
            <a:off x="0" y="2940050"/>
            <a:ext cx="9144000" cy="15557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n-US" sz="9600">
                <a:solidFill>
                  <a:srgbClr val="98D538"/>
                </a:solidFill>
                <a:latin typeface="Times New Roman" charset="0"/>
                <a:ea typeface="ＭＳ Ｐゴシック" charset="0"/>
              </a:rPr>
              <a:t>College</a:t>
            </a:r>
          </a:p>
        </p:txBody>
      </p:sp>
      <p:sp>
        <p:nvSpPr>
          <p:cNvPr id="23572" name="Rectangle 20"/>
          <p:cNvSpPr>
            <a:spLocks noGrp="1" noChangeArrowheads="1"/>
          </p:cNvSpPr>
          <p:nvPr>
            <p:ph type="title"/>
          </p:nvPr>
        </p:nvSpPr>
        <p:spPr>
          <a:xfrm>
            <a:off x="0" y="2819400"/>
            <a:ext cx="9144000" cy="490538"/>
          </a:xfrm>
        </p:spPr>
        <p:txBody>
          <a:bodyPr wrap="none"/>
          <a:lstStyle/>
          <a:p>
            <a:pPr eaLnBrk="1" hangingPunct="1">
              <a:defRPr/>
            </a:pPr>
            <a:r>
              <a:rPr lang="en-US" sz="2400" smtClean="0">
                <a:solidFill>
                  <a:srgbClr val="5F247B"/>
                </a:solidFill>
                <a:effectLst/>
                <a:latin typeface="Arial" charset="0"/>
              </a:rPr>
              <a:t>GET SET FOR</a:t>
            </a:r>
            <a:endParaRPr lang="en-US" smtClean="0">
              <a:solidFill>
                <a:srgbClr val="FF0000"/>
              </a:solidFill>
              <a:latin typeface="Times New 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noFill/>
          <a:ln>
            <a:miter lim="800000"/>
            <a:headEnd/>
            <a:tailEnd/>
          </a:ln>
        </p:spPr>
        <p:txBody>
          <a:bodyPr/>
          <a:lstStyle/>
          <a:p>
            <a:fld id="{CD9B3144-B5C1-453F-ABD9-9AAEC960FEC6}" type="slidenum">
              <a:rPr lang="en-US"/>
              <a:pPr/>
              <a:t>3</a:t>
            </a:fld>
            <a:endParaRPr lang="en-US"/>
          </a:p>
        </p:txBody>
      </p:sp>
      <p:pic>
        <p:nvPicPr>
          <p:cNvPr id="19458" name="Picture 25" descr="female 5"/>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8207" name="Text Box 15"/>
          <p:cNvSpPr txBox="1">
            <a:spLocks noChangeArrowheads="1"/>
          </p:cNvSpPr>
          <p:nvPr/>
        </p:nvSpPr>
        <p:spPr bwMode="auto">
          <a:xfrm>
            <a:off x="1306513" y="1022350"/>
            <a:ext cx="6705600" cy="218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defRPr/>
            </a:pPr>
            <a:r>
              <a:rPr lang="en-US" sz="6600">
                <a:solidFill>
                  <a:srgbClr val="D60475"/>
                </a:solidFill>
                <a:latin typeface="Times New Roman" charset="0"/>
                <a:ea typeface="ＭＳ Ｐゴシック" charset="0"/>
              </a:rPr>
              <a:t>Options</a:t>
            </a:r>
            <a:r>
              <a:rPr lang="en-US">
                <a:latin typeface="Arial" charset="0"/>
                <a:ea typeface="ＭＳ Ｐゴシック" charset="0"/>
              </a:rPr>
              <a:t> </a:t>
            </a:r>
            <a:r>
              <a:rPr lang="en-US">
                <a:solidFill>
                  <a:srgbClr val="5F247B"/>
                </a:solidFill>
                <a:latin typeface="Arial" charset="0"/>
                <a:ea typeface="ＭＳ Ｐゴシック" charset="0"/>
              </a:rPr>
              <a:t>after</a:t>
            </a:r>
            <a:r>
              <a:rPr lang="en-US">
                <a:solidFill>
                  <a:srgbClr val="FF0000"/>
                </a:solidFill>
                <a:latin typeface="Arial" charset="0"/>
                <a:ea typeface="ＭＳ Ｐゴシック" charset="0"/>
              </a:rPr>
              <a:t> </a:t>
            </a:r>
          </a:p>
          <a:p>
            <a:pPr>
              <a:lnSpc>
                <a:spcPts val="6400"/>
              </a:lnSpc>
              <a:defRPr/>
            </a:pPr>
            <a:r>
              <a:rPr lang="en-US" sz="6600">
                <a:solidFill>
                  <a:srgbClr val="D60475"/>
                </a:solidFill>
                <a:latin typeface="Times New Roman" charset="0"/>
                <a:ea typeface="ＭＳ Ｐゴシック" charset="0"/>
              </a:rPr>
              <a:t>high school</a:t>
            </a:r>
            <a:endParaRPr lang="en-US" sz="6600">
              <a:solidFill>
                <a:srgbClr val="D60475"/>
              </a:solidFill>
              <a:latin typeface="Arial" charset="0"/>
              <a:ea typeface="ＭＳ Ｐゴシック" charset="0"/>
            </a:endParaRPr>
          </a:p>
          <a:p>
            <a:pPr>
              <a:defRPr/>
            </a:pPr>
            <a:endParaRPr lang="en-US">
              <a:solidFill>
                <a:srgbClr val="FF0000"/>
              </a:solidFill>
              <a:latin typeface="Arial" charset="0"/>
              <a:ea typeface="ＭＳ Ｐゴシック" charset="0"/>
            </a:endParaRPr>
          </a:p>
        </p:txBody>
      </p:sp>
      <p:sp>
        <p:nvSpPr>
          <p:cNvPr id="19460" name="Rectangle 18"/>
          <p:cNvSpPr>
            <a:spLocks noGrp="1" noChangeArrowheads="1"/>
          </p:cNvSpPr>
          <p:nvPr>
            <p:ph type="body" idx="1"/>
          </p:nvPr>
        </p:nvSpPr>
        <p:spPr>
          <a:xfrm>
            <a:off x="1306513" y="2970213"/>
            <a:ext cx="4083050" cy="2668587"/>
          </a:xfrm>
          <a:noFill/>
        </p:spPr>
        <p:txBody>
          <a:bodyPr/>
          <a:lstStyle/>
          <a:p>
            <a:pPr eaLnBrk="1" hangingPunct="1">
              <a:lnSpc>
                <a:spcPts val="2400"/>
              </a:lnSpc>
              <a:spcBef>
                <a:spcPts val="600"/>
              </a:spcBef>
              <a:buClr>
                <a:srgbClr val="5F247B"/>
              </a:buClr>
            </a:pPr>
            <a:r>
              <a:rPr lang="en-US" sz="2200" smtClean="0"/>
              <a:t>Work</a:t>
            </a:r>
          </a:p>
          <a:p>
            <a:pPr eaLnBrk="1" hangingPunct="1">
              <a:lnSpc>
                <a:spcPts val="2400"/>
              </a:lnSpc>
              <a:spcBef>
                <a:spcPts val="600"/>
              </a:spcBef>
              <a:buClr>
                <a:srgbClr val="5F247B"/>
              </a:buClr>
            </a:pPr>
            <a:r>
              <a:rPr lang="en-US" sz="2200" smtClean="0"/>
              <a:t>Military</a:t>
            </a:r>
          </a:p>
          <a:p>
            <a:pPr eaLnBrk="1" hangingPunct="1">
              <a:lnSpc>
                <a:spcPts val="2400"/>
              </a:lnSpc>
              <a:spcBef>
                <a:spcPts val="600"/>
              </a:spcBef>
              <a:buClr>
                <a:srgbClr val="5F247B"/>
              </a:buClr>
            </a:pPr>
            <a:r>
              <a:rPr lang="en-US" sz="2200" smtClean="0"/>
              <a:t>Technical programs</a:t>
            </a:r>
          </a:p>
          <a:p>
            <a:pPr eaLnBrk="1" hangingPunct="1">
              <a:lnSpc>
                <a:spcPts val="2400"/>
              </a:lnSpc>
              <a:spcBef>
                <a:spcPts val="600"/>
              </a:spcBef>
              <a:buClr>
                <a:srgbClr val="5F247B"/>
              </a:buClr>
            </a:pPr>
            <a:r>
              <a:rPr lang="en-US" sz="2200" smtClean="0"/>
              <a:t>College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noFill/>
          <a:ln>
            <a:miter lim="800000"/>
            <a:headEnd/>
            <a:tailEnd/>
          </a:ln>
        </p:spPr>
        <p:txBody>
          <a:bodyPr/>
          <a:lstStyle/>
          <a:p>
            <a:fld id="{7FB9998B-2F2A-44E8-B5A9-FB55DE692BB1}" type="slidenum">
              <a:rPr lang="en-US"/>
              <a:pPr/>
              <a:t>4</a:t>
            </a:fld>
            <a:endParaRPr lang="en-US"/>
          </a:p>
        </p:txBody>
      </p:sp>
      <p:pic>
        <p:nvPicPr>
          <p:cNvPr id="21506" name="Picture 15" descr="Guy 6"/>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1507" name="Rectangle 3"/>
          <p:cNvSpPr>
            <a:spLocks noGrp="1" noChangeArrowheads="1"/>
          </p:cNvSpPr>
          <p:nvPr>
            <p:ph type="body" idx="1"/>
          </p:nvPr>
        </p:nvSpPr>
        <p:spPr>
          <a:xfrm>
            <a:off x="1370013" y="3198813"/>
            <a:ext cx="3321050" cy="1752600"/>
          </a:xfrm>
          <a:noFill/>
        </p:spPr>
        <p:txBody>
          <a:bodyPr/>
          <a:lstStyle/>
          <a:p>
            <a:pPr marL="0" indent="0" eaLnBrk="1" hangingPunct="1">
              <a:lnSpc>
                <a:spcPts val="2800"/>
              </a:lnSpc>
              <a:spcBef>
                <a:spcPts val="600"/>
              </a:spcBef>
              <a:buClr>
                <a:srgbClr val="5F247B"/>
              </a:buClr>
              <a:buFont typeface="Wingdings" pitchFamily="2" charset="2"/>
              <a:buNone/>
            </a:pPr>
            <a:r>
              <a:rPr lang="en-US" smtClean="0">
                <a:solidFill>
                  <a:srgbClr val="5F247B"/>
                </a:solidFill>
                <a:latin typeface="Arial Black" pitchFamily="34" charset="0"/>
              </a:rPr>
              <a:t>Remember</a:t>
            </a:r>
            <a:r>
              <a:rPr lang="en-US" smtClean="0">
                <a:solidFill>
                  <a:srgbClr val="5F247B"/>
                </a:solidFill>
              </a:rPr>
              <a:t>—</a:t>
            </a:r>
            <a:br>
              <a:rPr lang="en-US" smtClean="0">
                <a:solidFill>
                  <a:srgbClr val="5F247B"/>
                </a:solidFill>
              </a:rPr>
            </a:br>
            <a:r>
              <a:rPr lang="en-US" smtClean="0">
                <a:solidFill>
                  <a:srgbClr val="5F247B"/>
                </a:solidFill>
              </a:rPr>
              <a:t>decision making is a </a:t>
            </a:r>
            <a:r>
              <a:rPr lang="en-US" smtClean="0">
                <a:solidFill>
                  <a:srgbClr val="5F247B"/>
                </a:solidFill>
                <a:latin typeface="Arial Black" pitchFamily="34" charset="0"/>
              </a:rPr>
              <a:t>process</a:t>
            </a:r>
            <a:r>
              <a:rPr lang="en-US" smtClean="0">
                <a:solidFill>
                  <a:srgbClr val="5F247B"/>
                </a:solidFill>
              </a:rPr>
              <a:t>, not an event.</a:t>
            </a:r>
            <a:endParaRPr lang="en-US" smtClean="0"/>
          </a:p>
        </p:txBody>
      </p:sp>
      <p:sp>
        <p:nvSpPr>
          <p:cNvPr id="21508" name="Text Box 6"/>
          <p:cNvSpPr txBox="1">
            <a:spLocks noChangeArrowheads="1"/>
          </p:cNvSpPr>
          <p:nvPr/>
        </p:nvSpPr>
        <p:spPr bwMode="auto">
          <a:xfrm>
            <a:off x="1355725" y="809625"/>
            <a:ext cx="6416675" cy="457200"/>
          </a:xfrm>
          <a:prstGeom prst="rect">
            <a:avLst/>
          </a:prstGeom>
          <a:noFill/>
          <a:ln w="9525">
            <a:noFill/>
            <a:miter lim="800000"/>
            <a:headEnd/>
            <a:tailEnd/>
          </a:ln>
        </p:spPr>
        <p:txBody>
          <a:bodyPr>
            <a:spAutoFit/>
          </a:bodyPr>
          <a:lstStyle/>
          <a:p>
            <a:endParaRPr lang="en-US"/>
          </a:p>
        </p:txBody>
      </p:sp>
      <p:sp>
        <p:nvSpPr>
          <p:cNvPr id="3079" name="Text Box 7"/>
          <p:cNvSpPr txBox="1">
            <a:spLocks noChangeArrowheads="1"/>
          </p:cNvSpPr>
          <p:nvPr/>
        </p:nvSpPr>
        <p:spPr bwMode="auto">
          <a:xfrm>
            <a:off x="1371600" y="1598613"/>
            <a:ext cx="34290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lstStyle/>
          <a:p>
            <a:pPr>
              <a:lnSpc>
                <a:spcPts val="5800"/>
              </a:lnSpc>
            </a:pPr>
            <a:r>
              <a:rPr lang="en-US" sz="2600">
                <a:solidFill>
                  <a:srgbClr val="5F247B"/>
                </a:solidFill>
              </a:rPr>
              <a:t>Let</a:t>
            </a:r>
            <a:r>
              <a:rPr lang="ja-JP" altLang="en-US" sz="2600">
                <a:solidFill>
                  <a:srgbClr val="5F247B"/>
                </a:solidFill>
              </a:rPr>
              <a:t>’</a:t>
            </a:r>
            <a:r>
              <a:rPr lang="en-US" altLang="ja-JP" sz="2600">
                <a:solidFill>
                  <a:srgbClr val="5F247B"/>
                </a:solidFill>
              </a:rPr>
              <a:t>s</a:t>
            </a:r>
            <a:r>
              <a:rPr lang="en-US" altLang="ja-JP" sz="2200">
                <a:solidFill>
                  <a:srgbClr val="5F247B"/>
                </a:solidFill>
              </a:rPr>
              <a:t> </a:t>
            </a:r>
            <a:r>
              <a:rPr lang="en-US" altLang="ja-JP" sz="6600">
                <a:solidFill>
                  <a:srgbClr val="D60475"/>
                </a:solidFill>
                <a:latin typeface="Times New Roman" pitchFamily="18" charset="0"/>
              </a:rPr>
              <a:t>focus</a:t>
            </a:r>
            <a:r>
              <a:rPr lang="en-US" altLang="ja-JP" sz="2200">
                <a:solidFill>
                  <a:srgbClr val="5F247B"/>
                </a:solidFill>
              </a:rPr>
              <a:t> </a:t>
            </a:r>
            <a:r>
              <a:rPr lang="en-US" altLang="ja-JP" sz="2600">
                <a:solidFill>
                  <a:srgbClr val="5F247B"/>
                </a:solidFill>
              </a:rPr>
              <a:t>on</a:t>
            </a:r>
            <a:r>
              <a:rPr lang="en-US" altLang="ja-JP" sz="2600">
                <a:solidFill>
                  <a:srgbClr val="FF0000"/>
                </a:solidFill>
                <a:latin typeface="Times New Roman" pitchFamily="18" charset="0"/>
              </a:rPr>
              <a:t> </a:t>
            </a:r>
          </a:p>
          <a:p>
            <a:pPr>
              <a:lnSpc>
                <a:spcPts val="5800"/>
              </a:lnSpc>
            </a:pPr>
            <a:r>
              <a:rPr lang="en-US" sz="6600">
                <a:solidFill>
                  <a:srgbClr val="D60475"/>
                </a:solidFill>
                <a:latin typeface="Times New Roman" pitchFamily="18" charset="0"/>
              </a:rPr>
              <a:t>college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0"/>
          </p:nvPr>
        </p:nvSpPr>
        <p:spPr>
          <a:noFill/>
          <a:ln>
            <a:miter lim="800000"/>
            <a:headEnd/>
            <a:tailEnd/>
          </a:ln>
        </p:spPr>
        <p:txBody>
          <a:bodyPr/>
          <a:lstStyle/>
          <a:p>
            <a:fld id="{43049641-5163-4C3E-94B7-8CA7C02F3A31}" type="slidenum">
              <a:rPr lang="en-US"/>
              <a:pPr/>
              <a:t>5</a:t>
            </a:fld>
            <a:endParaRPr lang="en-US"/>
          </a:p>
        </p:txBody>
      </p:sp>
      <p:pic>
        <p:nvPicPr>
          <p:cNvPr id="23554" name="Picture 14" descr="Female 2"/>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23555" name="Rectangle 6"/>
          <p:cNvSpPr>
            <a:spLocks noChangeArrowheads="1"/>
          </p:cNvSpPr>
          <p:nvPr/>
        </p:nvSpPr>
        <p:spPr bwMode="auto">
          <a:xfrm>
            <a:off x="8628063" y="6729413"/>
            <a:ext cx="184150" cy="457200"/>
          </a:xfrm>
          <a:prstGeom prst="rect">
            <a:avLst/>
          </a:prstGeom>
          <a:noFill/>
          <a:ln w="9525">
            <a:noFill/>
            <a:miter lim="800000"/>
            <a:headEnd/>
            <a:tailEnd/>
          </a:ln>
        </p:spPr>
        <p:txBody>
          <a:bodyPr wrap="none">
            <a:spAutoFit/>
          </a:bodyPr>
          <a:lstStyle/>
          <a:p>
            <a:endParaRPr lang="en-US"/>
          </a:p>
        </p:txBody>
      </p:sp>
      <p:sp>
        <p:nvSpPr>
          <p:cNvPr id="23556" name="AutoShape 16"/>
          <p:cNvSpPr>
            <a:spLocks noChangeArrowheads="1"/>
          </p:cNvSpPr>
          <p:nvPr/>
        </p:nvSpPr>
        <p:spPr bwMode="auto">
          <a:xfrm>
            <a:off x="76200" y="91440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9233" name="Text Box 17"/>
          <p:cNvSpPr txBox="1">
            <a:spLocks noChangeArrowheads="1"/>
          </p:cNvSpPr>
          <p:nvPr/>
        </p:nvSpPr>
        <p:spPr bwMode="auto">
          <a:xfrm>
            <a:off x="914400" y="152400"/>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6</a:t>
            </a:r>
            <a:endParaRPr lang="en-US" sz="6600">
              <a:solidFill>
                <a:schemeClr val="accent2"/>
              </a:solidFill>
              <a:latin typeface="Times New Roman" charset="0"/>
              <a:ea typeface="ＭＳ Ｐゴシック" charset="0"/>
            </a:endParaRPr>
          </a:p>
        </p:txBody>
      </p:sp>
      <p:sp>
        <p:nvSpPr>
          <p:cNvPr id="23558" name="Text Box 19"/>
          <p:cNvSpPr txBox="1">
            <a:spLocks noChangeArrowheads="1"/>
          </p:cNvSpPr>
          <p:nvPr/>
        </p:nvSpPr>
        <p:spPr bwMode="auto">
          <a:xfrm>
            <a:off x="1981200" y="3200400"/>
            <a:ext cx="5867400" cy="955675"/>
          </a:xfrm>
          <a:prstGeom prst="rect">
            <a:avLst/>
          </a:prstGeom>
          <a:noFill/>
          <a:ln w="9525">
            <a:noFill/>
            <a:miter lim="800000"/>
            <a:headEnd/>
            <a:tailEnd/>
          </a:ln>
        </p:spPr>
        <p:txBody>
          <a:bodyPr>
            <a:spAutoFit/>
          </a:bodyPr>
          <a:lstStyle/>
          <a:p>
            <a:pPr>
              <a:lnSpc>
                <a:spcPts val="6800"/>
              </a:lnSpc>
              <a:spcBef>
                <a:spcPts val="600"/>
              </a:spcBef>
            </a:pPr>
            <a:r>
              <a:rPr lang="en-US" sz="4600">
                <a:solidFill>
                  <a:srgbClr val="5F247B"/>
                </a:solidFill>
                <a:latin typeface="Arial Black" pitchFamily="34" charset="0"/>
              </a:rPr>
              <a:t>simple steps</a:t>
            </a:r>
            <a:endParaRPr lang="en-US" sz="4600">
              <a:solidFill>
                <a:srgbClr val="5F247B"/>
              </a:solidFill>
              <a:latin typeface="Times New Roman" pitchFamily="18" charset="0"/>
            </a:endParaRPr>
          </a:p>
        </p:txBody>
      </p:sp>
      <p:sp>
        <p:nvSpPr>
          <p:cNvPr id="9224" name="Text Box 8"/>
          <p:cNvSpPr txBox="1">
            <a:spLocks noChangeArrowheads="1"/>
          </p:cNvSpPr>
          <p:nvPr/>
        </p:nvSpPr>
        <p:spPr bwMode="auto">
          <a:xfrm>
            <a:off x="3276600" y="1600200"/>
            <a:ext cx="4343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nSpc>
                <a:spcPts val="3400"/>
              </a:lnSpc>
              <a:defRPr/>
            </a:pPr>
            <a:r>
              <a:rPr lang="en-US" sz="2600">
                <a:solidFill>
                  <a:srgbClr val="5F247B"/>
                </a:solidFill>
                <a:latin typeface="Arial" charset="0"/>
                <a:ea typeface="ＭＳ Ｐゴシック" charset="0"/>
              </a:rPr>
              <a:t>You can</a:t>
            </a:r>
            <a:r>
              <a:rPr lang="en-US" sz="2600">
                <a:solidFill>
                  <a:srgbClr val="5F247B"/>
                </a:solidFill>
                <a:latin typeface="Arial Black" charset="0"/>
                <a:ea typeface="ＭＳ Ｐゴシック" charset="0"/>
              </a:rPr>
              <a:t> </a:t>
            </a:r>
            <a:r>
              <a:rPr lang="en-US" sz="6600">
                <a:solidFill>
                  <a:srgbClr val="D60475"/>
                </a:solidFill>
                <a:latin typeface="Times New Roman" charset="0"/>
                <a:ea typeface="ＭＳ Ｐゴシック" charset="0"/>
              </a:rPr>
              <a:t>organize</a:t>
            </a:r>
            <a:r>
              <a:rPr lang="en-US" sz="2600">
                <a:solidFill>
                  <a:srgbClr val="5F247B"/>
                </a:solidFill>
                <a:latin typeface="Arial Black" charset="0"/>
                <a:ea typeface="ＭＳ Ｐゴシック" charset="0"/>
              </a:rPr>
              <a:t> </a:t>
            </a:r>
            <a:br>
              <a:rPr lang="en-US" sz="2600">
                <a:solidFill>
                  <a:srgbClr val="5F247B"/>
                </a:solidFill>
                <a:latin typeface="Arial Black" charset="0"/>
                <a:ea typeface="ＭＳ Ｐゴシック" charset="0"/>
              </a:rPr>
            </a:br>
            <a:r>
              <a:rPr lang="en-US" sz="2600">
                <a:solidFill>
                  <a:srgbClr val="5F247B"/>
                </a:solidFill>
                <a:latin typeface="Arial" charset="0"/>
                <a:ea typeface="ＭＳ Ｐゴシック" charset="0"/>
              </a:rPr>
              <a:t>the college</a:t>
            </a:r>
            <a:r>
              <a:rPr lang="en-US" sz="2600">
                <a:solidFill>
                  <a:srgbClr val="5F247B"/>
                </a:solidFill>
                <a:latin typeface="Arial Black" charset="0"/>
                <a:ea typeface="ＭＳ Ｐゴシック" charset="0"/>
              </a:rPr>
              <a:t> planning</a:t>
            </a:r>
            <a:r>
              <a:rPr lang="en-US" sz="2600">
                <a:solidFill>
                  <a:srgbClr val="D60475"/>
                </a:solidFill>
                <a:latin typeface="Arial Black" charset="0"/>
                <a:ea typeface="ＭＳ Ｐゴシック" charset="0"/>
              </a:rPr>
              <a:t> </a:t>
            </a:r>
            <a:r>
              <a:rPr lang="en-US" sz="2600">
                <a:solidFill>
                  <a:srgbClr val="5F247B"/>
                </a:solidFill>
                <a:latin typeface="Arial Black" charset="0"/>
                <a:ea typeface="ＭＳ Ｐゴシック" charset="0"/>
              </a:rPr>
              <a:t>process </a:t>
            </a:r>
            <a:r>
              <a:rPr lang="en-US" sz="2600">
                <a:solidFill>
                  <a:srgbClr val="5F247B"/>
                </a:solidFill>
                <a:latin typeface="Arial" charset="0"/>
                <a:ea typeface="ＭＳ Ｐゴシック" charset="0"/>
              </a:rPr>
              <a:t>in</a:t>
            </a:r>
            <a:r>
              <a:rPr lang="en-US" sz="2600">
                <a:solidFill>
                  <a:srgbClr val="FF0000"/>
                </a:solidFill>
                <a:latin typeface="Times New Roman" charset="0"/>
                <a:ea typeface="ＭＳ Ｐゴシック"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a:noFill/>
          <a:ln>
            <a:miter lim="800000"/>
            <a:headEnd/>
            <a:tailEnd/>
          </a:ln>
        </p:spPr>
        <p:txBody>
          <a:bodyPr/>
          <a:lstStyle/>
          <a:p>
            <a:fld id="{BEFCB8DD-DCB3-4134-8ECE-ABA70E181F94}" type="slidenum">
              <a:rPr lang="en-US"/>
              <a:pPr/>
              <a:t>6</a:t>
            </a:fld>
            <a:endParaRPr lang="en-US"/>
          </a:p>
        </p:txBody>
      </p:sp>
      <p:pic>
        <p:nvPicPr>
          <p:cNvPr id="25602" name="Picture 12"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5603" name="Rectangle 3"/>
          <p:cNvSpPr>
            <a:spLocks noGrp="1" noChangeArrowheads="1"/>
          </p:cNvSpPr>
          <p:nvPr>
            <p:ph type="body" idx="1"/>
          </p:nvPr>
        </p:nvSpPr>
        <p:spPr>
          <a:xfrm>
            <a:off x="3308350" y="2284413"/>
            <a:ext cx="4692650" cy="2971800"/>
          </a:xfrm>
        </p:spPr>
        <p:txBody>
          <a:bodyPr/>
          <a:lstStyle/>
          <a:p>
            <a:pPr eaLnBrk="1" hangingPunct="1">
              <a:lnSpc>
                <a:spcPts val="2000"/>
              </a:lnSpc>
              <a:spcBef>
                <a:spcPts val="600"/>
              </a:spcBef>
              <a:buClr>
                <a:srgbClr val="5F247B"/>
              </a:buClr>
            </a:pPr>
            <a:r>
              <a:rPr lang="en-US" sz="2000" smtClean="0"/>
              <a:t>Recognize your strengths and weaknesses</a:t>
            </a:r>
          </a:p>
          <a:p>
            <a:pPr eaLnBrk="1" hangingPunct="1">
              <a:lnSpc>
                <a:spcPts val="2000"/>
              </a:lnSpc>
              <a:spcBef>
                <a:spcPts val="600"/>
              </a:spcBef>
              <a:buClr>
                <a:srgbClr val="5F247B"/>
              </a:buClr>
            </a:pPr>
            <a:r>
              <a:rPr lang="en-US" sz="2000" smtClean="0"/>
              <a:t>Analyze your interests and values</a:t>
            </a:r>
          </a:p>
          <a:p>
            <a:pPr eaLnBrk="1" hangingPunct="1">
              <a:lnSpc>
                <a:spcPts val="2000"/>
              </a:lnSpc>
              <a:spcBef>
                <a:spcPts val="600"/>
              </a:spcBef>
              <a:buClr>
                <a:srgbClr val="5F247B"/>
              </a:buClr>
            </a:pPr>
            <a:r>
              <a:rPr lang="en-US" sz="2000" smtClean="0"/>
              <a:t>Achieve a personal goal</a:t>
            </a:r>
          </a:p>
          <a:p>
            <a:pPr eaLnBrk="1" hangingPunct="1">
              <a:lnSpc>
                <a:spcPts val="2000"/>
              </a:lnSpc>
              <a:spcBef>
                <a:spcPts val="600"/>
              </a:spcBef>
              <a:buClr>
                <a:srgbClr val="5F247B"/>
              </a:buClr>
            </a:pPr>
            <a:r>
              <a:rPr lang="en-US" sz="2000" smtClean="0"/>
              <a:t>Increase your earning power</a:t>
            </a:r>
          </a:p>
          <a:p>
            <a:pPr eaLnBrk="1" hangingPunct="1">
              <a:lnSpc>
                <a:spcPts val="2000"/>
              </a:lnSpc>
              <a:spcBef>
                <a:spcPts val="600"/>
              </a:spcBef>
              <a:buClr>
                <a:srgbClr val="5F247B"/>
              </a:buClr>
            </a:pPr>
            <a:r>
              <a:rPr lang="en-US" sz="2000" smtClean="0"/>
              <a:t>Prepare for a career </a:t>
            </a:r>
          </a:p>
          <a:p>
            <a:pPr eaLnBrk="1" hangingPunct="1">
              <a:lnSpc>
                <a:spcPts val="2000"/>
              </a:lnSpc>
              <a:spcBef>
                <a:spcPts val="600"/>
              </a:spcBef>
              <a:buClr>
                <a:srgbClr val="5F247B"/>
              </a:buClr>
            </a:pPr>
            <a:r>
              <a:rPr lang="en-US" sz="2000" smtClean="0"/>
              <a:t>Participate in extracurricular </a:t>
            </a:r>
            <a:br>
              <a:rPr lang="en-US" sz="2000" smtClean="0"/>
            </a:br>
            <a:r>
              <a:rPr lang="en-US" sz="2000" smtClean="0"/>
              <a:t>activities and social life</a:t>
            </a:r>
          </a:p>
          <a:p>
            <a:pPr eaLnBrk="1" hangingPunct="1">
              <a:lnSpc>
                <a:spcPts val="2000"/>
              </a:lnSpc>
              <a:spcBef>
                <a:spcPts val="600"/>
              </a:spcBef>
              <a:buClr>
                <a:srgbClr val="5F247B"/>
              </a:buClr>
            </a:pPr>
            <a:r>
              <a:rPr lang="en-US" sz="2000" smtClean="0"/>
              <a:t>Consider the influence of family </a:t>
            </a:r>
            <a:br>
              <a:rPr lang="en-US" sz="2000" smtClean="0"/>
            </a:br>
            <a:r>
              <a:rPr lang="en-US" sz="2000" smtClean="0"/>
              <a:t>and friends</a:t>
            </a:r>
          </a:p>
        </p:txBody>
      </p:sp>
      <p:sp>
        <p:nvSpPr>
          <p:cNvPr id="25604" name="AutoShape 20"/>
          <p:cNvSpPr>
            <a:spLocks noChangeArrowheads="1"/>
          </p:cNvSpPr>
          <p:nvPr/>
        </p:nvSpPr>
        <p:spPr bwMode="auto">
          <a:xfrm>
            <a:off x="0" y="0"/>
            <a:ext cx="3276600" cy="4114800"/>
          </a:xfrm>
          <a:prstGeom prst="irregularSeal1">
            <a:avLst/>
          </a:prstGeom>
          <a:solidFill>
            <a:srgbClr val="D60475"/>
          </a:solidFill>
          <a:ln w="25400">
            <a:solidFill>
              <a:srgbClr val="98D538"/>
            </a:solidFill>
            <a:miter lim="800000"/>
            <a:headEnd/>
            <a:tailEnd/>
          </a:ln>
        </p:spPr>
        <p:txBody>
          <a:bodyPr wrap="none" anchor="ctr"/>
          <a:lstStyle/>
          <a:p>
            <a:endParaRPr lang="en-US"/>
          </a:p>
        </p:txBody>
      </p:sp>
      <p:sp>
        <p:nvSpPr>
          <p:cNvPr id="10261" name="Text Box 21"/>
          <p:cNvSpPr txBox="1">
            <a:spLocks noChangeArrowheads="1"/>
          </p:cNvSpPr>
          <p:nvPr/>
        </p:nvSpPr>
        <p:spPr bwMode="auto">
          <a:xfrm>
            <a:off x="912813" y="338138"/>
            <a:ext cx="2667000" cy="5029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defRPr/>
            </a:pPr>
            <a:r>
              <a:rPr lang="en-US" sz="40000">
                <a:solidFill>
                  <a:srgbClr val="98D538"/>
                </a:solidFill>
                <a:latin typeface="Times New Roman" charset="0"/>
                <a:ea typeface="ＭＳ Ｐゴシック" charset="0"/>
              </a:rPr>
              <a:t>1</a:t>
            </a:r>
            <a:endParaRPr lang="en-US" sz="6600">
              <a:solidFill>
                <a:schemeClr val="accent2"/>
              </a:solidFill>
              <a:latin typeface="Times New Roman" charset="0"/>
              <a:ea typeface="ＭＳ Ｐゴシック" charset="0"/>
            </a:endParaRPr>
          </a:p>
        </p:txBody>
      </p:sp>
      <p:sp>
        <p:nvSpPr>
          <p:cNvPr id="10262" name="Text Box 22"/>
          <p:cNvSpPr txBox="1">
            <a:spLocks noChangeArrowheads="1"/>
          </p:cNvSpPr>
          <p:nvPr/>
        </p:nvSpPr>
        <p:spPr bwMode="auto">
          <a:xfrm>
            <a:off x="455613" y="1479550"/>
            <a:ext cx="1524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a:solidFill>
                  <a:srgbClr val="98D538"/>
                </a:solidFill>
                <a:latin typeface="Arial Black" charset="0"/>
                <a:ea typeface="ＭＳ Ｐゴシック" charset="0"/>
              </a:rPr>
              <a:t>STEP</a:t>
            </a:r>
            <a:endParaRPr lang="en-US" sz="3200">
              <a:solidFill>
                <a:srgbClr val="D60475"/>
              </a:solidFill>
              <a:latin typeface="Arial Black" charset="0"/>
              <a:ea typeface="ＭＳ Ｐゴシック" charset="0"/>
            </a:endParaRPr>
          </a:p>
        </p:txBody>
      </p:sp>
      <p:sp>
        <p:nvSpPr>
          <p:cNvPr id="25607" name="Text Box 10"/>
          <p:cNvSpPr txBox="1">
            <a:spLocks noChangeArrowheads="1"/>
          </p:cNvSpPr>
          <p:nvPr/>
        </p:nvSpPr>
        <p:spPr bwMode="auto">
          <a:xfrm>
            <a:off x="3308350" y="1370013"/>
            <a:ext cx="4725988" cy="1752600"/>
          </a:xfrm>
          <a:prstGeom prst="rect">
            <a:avLst/>
          </a:prstGeom>
          <a:noFill/>
          <a:ln w="9525">
            <a:noFill/>
            <a:miter lim="800000"/>
            <a:headEnd/>
            <a:tailEnd/>
          </a:ln>
        </p:spPr>
        <p:txBody>
          <a:bodyPr wrap="none" lIns="0" tIns="0" rIns="0" bIns="0"/>
          <a:lstStyle/>
          <a:p>
            <a:pPr>
              <a:lnSpc>
                <a:spcPts val="3000"/>
              </a:lnSpc>
            </a:pPr>
            <a:r>
              <a:rPr lang="en-US">
                <a:solidFill>
                  <a:srgbClr val="5F247B"/>
                </a:solidFill>
              </a:rPr>
              <a:t>Know</a:t>
            </a:r>
            <a:r>
              <a:rPr lang="en-US">
                <a:solidFill>
                  <a:srgbClr val="5F247B"/>
                </a:solidFill>
                <a:latin typeface="Arial Black" pitchFamily="34" charset="0"/>
              </a:rPr>
              <a:t> </a:t>
            </a:r>
            <a:r>
              <a:rPr lang="en-US" sz="6400">
                <a:solidFill>
                  <a:srgbClr val="D60475"/>
                </a:solidFill>
                <a:latin typeface="Times New Roman" pitchFamily="18" charset="0"/>
              </a:rPr>
              <a:t>yourself</a:t>
            </a:r>
            <a:r>
              <a:rPr lang="en-US" sz="2600">
                <a:solidFill>
                  <a:srgbClr val="D60475"/>
                </a:solidFill>
                <a:latin typeface="Times New Roman" pitchFamily="18" charset="0"/>
              </a:rPr>
              <a:t> </a:t>
            </a:r>
            <a:r>
              <a:rPr lang="en-US">
                <a:solidFill>
                  <a:srgbClr val="5F247B"/>
                </a:solidFill>
              </a:rPr>
              <a:t>and </a:t>
            </a:r>
            <a:br>
              <a:rPr lang="en-US">
                <a:solidFill>
                  <a:srgbClr val="5F247B"/>
                </a:solidFill>
              </a:rPr>
            </a:br>
            <a:r>
              <a:rPr lang="en-US">
                <a:solidFill>
                  <a:srgbClr val="5F247B"/>
                </a:solidFill>
              </a:rPr>
              <a:t>your reasons for attending college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noFill/>
          <a:ln>
            <a:miter lim="800000"/>
            <a:headEnd/>
            <a:tailEnd/>
          </a:ln>
        </p:spPr>
        <p:txBody>
          <a:bodyPr/>
          <a:lstStyle/>
          <a:p>
            <a:fld id="{838280E0-168E-4909-8F40-920CD492CCDE}" type="slidenum">
              <a:rPr lang="en-US"/>
              <a:pPr/>
              <a:t>7</a:t>
            </a:fld>
            <a:endParaRPr lang="en-US"/>
          </a:p>
        </p:txBody>
      </p:sp>
      <p:pic>
        <p:nvPicPr>
          <p:cNvPr id="27650" name="Picture 19" descr="Guy 7"/>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1273" name="Text Box 9"/>
          <p:cNvSpPr txBox="1">
            <a:spLocks noChangeArrowheads="1"/>
          </p:cNvSpPr>
          <p:nvPr/>
        </p:nvSpPr>
        <p:spPr bwMode="auto">
          <a:xfrm>
            <a:off x="4038600" y="1905000"/>
            <a:ext cx="38100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lstStyle/>
          <a:p>
            <a:pPr>
              <a:lnSpc>
                <a:spcPts val="5400"/>
              </a:lnSpc>
              <a:defRPr/>
            </a:pPr>
            <a:r>
              <a:rPr lang="en-US" sz="6400">
                <a:solidFill>
                  <a:srgbClr val="D60475"/>
                </a:solidFill>
                <a:latin typeface="Times New Roman" charset="0"/>
                <a:ea typeface="ＭＳ Ｐゴシック" charset="0"/>
              </a:rPr>
              <a:t>Take</a:t>
            </a:r>
            <a:r>
              <a:rPr lang="en-US" sz="2600">
                <a:solidFill>
                  <a:srgbClr val="D60475"/>
                </a:solidFill>
                <a:latin typeface="Times New Roman" charset="0"/>
                <a:ea typeface="ＭＳ Ｐゴシック" charset="0"/>
              </a:rPr>
              <a:t> </a:t>
            </a:r>
            <a:r>
              <a:rPr lang="en-US" sz="2600">
                <a:solidFill>
                  <a:srgbClr val="5F247B"/>
                </a:solidFill>
                <a:latin typeface="Arial" charset="0"/>
                <a:ea typeface="ＭＳ Ｐゴシック" charset="0"/>
              </a:rPr>
              <a:t>responsibility</a:t>
            </a:r>
            <a:r>
              <a:rPr lang="en-US" sz="2600">
                <a:solidFill>
                  <a:srgbClr val="5F247B"/>
                </a:solidFill>
                <a:effectLst>
                  <a:outerShdw blurRad="38100" dist="38100" dir="2700000" algn="tl">
                    <a:srgbClr val="DDDDDD"/>
                  </a:outerShdw>
                </a:effectLst>
                <a:latin typeface="Arial" charset="0"/>
                <a:ea typeface="ＭＳ Ｐゴシック" charset="0"/>
              </a:rPr>
              <a:t/>
            </a:r>
            <a:br>
              <a:rPr lang="en-US" sz="2600">
                <a:solidFill>
                  <a:srgbClr val="5F247B"/>
                </a:solidFill>
                <a:effectLst>
                  <a:outerShdw blurRad="38100" dist="38100" dir="2700000" algn="tl">
                    <a:srgbClr val="DDDDDD"/>
                  </a:outerShdw>
                </a:effectLst>
                <a:latin typeface="Arial" charset="0"/>
                <a:ea typeface="ＭＳ Ｐゴシック" charset="0"/>
              </a:rPr>
            </a:br>
            <a:r>
              <a:rPr lang="en-US" sz="2600">
                <a:solidFill>
                  <a:srgbClr val="5F247B"/>
                </a:solidFill>
                <a:latin typeface="Arial" charset="0"/>
                <a:ea typeface="ＭＳ Ｐゴシック" charset="0"/>
              </a:rPr>
              <a:t>for </a:t>
            </a:r>
            <a:r>
              <a:rPr lang="en-US" sz="2600">
                <a:solidFill>
                  <a:srgbClr val="5F247B"/>
                </a:solidFill>
                <a:latin typeface="Arial Black" charset="0"/>
                <a:ea typeface="ＭＳ Ｐゴシック" charset="0"/>
              </a:rPr>
              <a:t>your</a:t>
            </a:r>
            <a:r>
              <a:rPr lang="en-US" sz="2600">
                <a:solidFill>
                  <a:srgbClr val="5F247B"/>
                </a:solidFill>
                <a:latin typeface="Arial" charset="0"/>
                <a:ea typeface="ＭＳ Ｐゴシック" charset="0"/>
              </a:rPr>
              <a:t> </a:t>
            </a:r>
            <a:r>
              <a:rPr lang="en-US" sz="6400">
                <a:solidFill>
                  <a:srgbClr val="D60475"/>
                </a:solidFill>
                <a:latin typeface="Times New Roman" charset="0"/>
                <a:ea typeface="ＭＳ Ｐゴシック" charset="0"/>
              </a:rPr>
              <a:t>future</a:t>
            </a:r>
            <a:r>
              <a:rPr lang="en-US" sz="2600">
                <a:solidFill>
                  <a:srgbClr val="D60475"/>
                </a:solidFill>
                <a:latin typeface="Times New Roman" charset="0"/>
                <a:ea typeface="ＭＳ Ｐゴシック"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a:ln>
            <a:miter lim="800000"/>
            <a:headEnd/>
            <a:tailEnd/>
          </a:ln>
        </p:spPr>
        <p:txBody>
          <a:bodyPr/>
          <a:lstStyle/>
          <a:p>
            <a:fld id="{4B1716C2-7796-43C4-AD7B-23ABD7159F1E}" type="slidenum">
              <a:rPr lang="en-US"/>
              <a:pPr/>
              <a:t>8</a:t>
            </a:fld>
            <a:endParaRPr lang="en-US"/>
          </a:p>
        </p:txBody>
      </p:sp>
      <p:pic>
        <p:nvPicPr>
          <p:cNvPr id="29698" name="Picture 16"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2295" name="Text Box 7"/>
          <p:cNvSpPr txBox="1">
            <a:spLocks noChangeArrowheads="1"/>
          </p:cNvSpPr>
          <p:nvPr/>
        </p:nvSpPr>
        <p:spPr bwMode="auto">
          <a:xfrm>
            <a:off x="1306513" y="1306513"/>
            <a:ext cx="67818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lstStyle/>
          <a:p>
            <a:pPr>
              <a:lnSpc>
                <a:spcPts val="3200"/>
              </a:lnSpc>
              <a:defRPr/>
            </a:pPr>
            <a:r>
              <a:rPr lang="en-US" sz="2600">
                <a:solidFill>
                  <a:srgbClr val="5F247B"/>
                </a:solidFill>
                <a:latin typeface="Arial" charset="0"/>
                <a:ea typeface="ＭＳ Ｐゴシック" charset="0"/>
              </a:rPr>
              <a:t>High school</a:t>
            </a:r>
            <a:r>
              <a:rPr lang="en-US" sz="2800">
                <a:solidFill>
                  <a:srgbClr val="5F247B"/>
                </a:solidFill>
                <a:latin typeface="Arial" charset="0"/>
                <a:ea typeface="ＭＳ Ｐゴシック" charset="0"/>
              </a:rPr>
              <a:t> </a:t>
            </a:r>
            <a:r>
              <a:rPr lang="en-US" sz="6600">
                <a:solidFill>
                  <a:srgbClr val="D60475"/>
                </a:solidFill>
                <a:latin typeface="Times New Roman" charset="0"/>
                <a:ea typeface="ＭＳ Ｐゴシック" charset="0"/>
              </a:rPr>
              <a:t>courses</a:t>
            </a:r>
            <a:r>
              <a:rPr lang="en-US" sz="2600">
                <a:solidFill>
                  <a:srgbClr val="5F247B"/>
                </a:solidFill>
                <a:effectLst>
                  <a:outerShdw blurRad="38100" dist="38100" dir="2700000" algn="tl">
                    <a:srgbClr val="DDDDDD"/>
                  </a:outerShdw>
                </a:effectLst>
                <a:latin typeface="Times New Roman" charset="0"/>
                <a:ea typeface="ＭＳ Ｐゴシック" charset="0"/>
              </a:rPr>
              <a:t> </a:t>
            </a:r>
            <a:r>
              <a:rPr lang="en-US" sz="2600">
                <a:solidFill>
                  <a:srgbClr val="5F247B"/>
                </a:solidFill>
                <a:latin typeface="Arial" charset="0"/>
                <a:ea typeface="ＭＳ Ｐゴシック" charset="0"/>
              </a:rPr>
              <a:t>ACT</a:t>
            </a:r>
          </a:p>
          <a:p>
            <a:pPr>
              <a:lnSpc>
                <a:spcPts val="3200"/>
              </a:lnSpc>
              <a:defRPr/>
            </a:pPr>
            <a:r>
              <a:rPr lang="en-US" sz="2600">
                <a:solidFill>
                  <a:srgbClr val="D60475"/>
                </a:solidFill>
                <a:latin typeface="Arial Black" charset="0"/>
                <a:ea typeface="ＭＳ Ｐゴシック" charset="0"/>
              </a:rPr>
              <a:t>recommends</a:t>
            </a:r>
            <a:r>
              <a:rPr lang="en-US" sz="2600">
                <a:solidFill>
                  <a:srgbClr val="5F247B"/>
                </a:solidFill>
                <a:latin typeface="Arial Black" charset="0"/>
                <a:ea typeface="ＭＳ Ｐゴシック" charset="0"/>
              </a:rPr>
              <a:t> </a:t>
            </a:r>
            <a:r>
              <a:rPr lang="en-US" sz="2600">
                <a:solidFill>
                  <a:srgbClr val="5F247B"/>
                </a:solidFill>
                <a:latin typeface="Arial" charset="0"/>
                <a:ea typeface="ＭＳ Ｐゴシック" charset="0"/>
              </a:rPr>
              <a:t>for</a:t>
            </a:r>
            <a:r>
              <a:rPr lang="en-US" sz="2600">
                <a:solidFill>
                  <a:srgbClr val="5F247B"/>
                </a:solidFill>
                <a:latin typeface="Arial Black" charset="0"/>
                <a:ea typeface="ＭＳ Ｐゴシック" charset="0"/>
              </a:rPr>
              <a:t> all </a:t>
            </a:r>
            <a:r>
              <a:rPr lang="en-US" sz="2600">
                <a:solidFill>
                  <a:srgbClr val="5F247B"/>
                </a:solidFill>
                <a:latin typeface="Arial" charset="0"/>
                <a:ea typeface="ＭＳ Ｐゴシック" charset="0"/>
              </a:rPr>
              <a:t>students</a:t>
            </a:r>
          </a:p>
        </p:txBody>
      </p:sp>
      <p:sp>
        <p:nvSpPr>
          <p:cNvPr id="29700" name="Rectangle 19"/>
          <p:cNvSpPr>
            <a:spLocks noChangeArrowheads="1"/>
          </p:cNvSpPr>
          <p:nvPr/>
        </p:nvSpPr>
        <p:spPr bwMode="auto">
          <a:xfrm>
            <a:off x="1295400" y="2209800"/>
            <a:ext cx="1938338" cy="3198813"/>
          </a:xfrm>
          <a:prstGeom prst="rect">
            <a:avLst/>
          </a:prstGeom>
          <a:solidFill>
            <a:srgbClr val="D60475">
              <a:alpha val="79999"/>
            </a:srgbClr>
          </a:solidFill>
          <a:ln w="25400">
            <a:solidFill>
              <a:srgbClr val="98D538"/>
            </a:solidFill>
            <a:miter lim="800000"/>
            <a:headEnd/>
            <a:tailEnd/>
          </a:ln>
        </p:spPr>
        <p:txBody>
          <a:bodyPr wrap="none" anchor="ctr"/>
          <a:lstStyle/>
          <a:p>
            <a:pPr algn="ctr"/>
            <a:endParaRPr lang="en-US"/>
          </a:p>
        </p:txBody>
      </p:sp>
      <p:sp>
        <p:nvSpPr>
          <p:cNvPr id="29701" name="Rectangle 21"/>
          <p:cNvSpPr>
            <a:spLocks noChangeArrowheads="1"/>
          </p:cNvSpPr>
          <p:nvPr/>
        </p:nvSpPr>
        <p:spPr bwMode="auto">
          <a:xfrm>
            <a:off x="3233738" y="2209800"/>
            <a:ext cx="4625975" cy="3198813"/>
          </a:xfrm>
          <a:prstGeom prst="rect">
            <a:avLst/>
          </a:prstGeom>
          <a:solidFill>
            <a:srgbClr val="D60475">
              <a:alpha val="79999"/>
            </a:srgbClr>
          </a:solidFill>
          <a:ln w="25400">
            <a:solidFill>
              <a:srgbClr val="98D538"/>
            </a:solidFill>
            <a:miter lim="800000"/>
            <a:headEnd/>
            <a:tailEnd/>
          </a:ln>
        </p:spPr>
        <p:txBody>
          <a:bodyPr wrap="none" anchor="ctr"/>
          <a:lstStyle/>
          <a:p>
            <a:endParaRPr lang="en-US"/>
          </a:p>
        </p:txBody>
      </p:sp>
      <p:sp>
        <p:nvSpPr>
          <p:cNvPr id="29702" name="Text Box 13"/>
          <p:cNvSpPr txBox="1">
            <a:spLocks noChangeArrowheads="1"/>
          </p:cNvSpPr>
          <p:nvPr/>
        </p:nvSpPr>
        <p:spPr bwMode="auto">
          <a:xfrm>
            <a:off x="1449388" y="2362200"/>
            <a:ext cx="6324600" cy="2819400"/>
          </a:xfrm>
          <a:prstGeom prst="rect">
            <a:avLst/>
          </a:prstGeom>
          <a:noFill/>
          <a:ln w="9525">
            <a:noFill/>
            <a:miter lim="800000"/>
            <a:headEnd/>
            <a:tailEnd/>
          </a:ln>
        </p:spPr>
        <p:txBody>
          <a:bodyPr wrap="none" lIns="0" tIns="0" rIns="0" bIns="0"/>
          <a:lstStyle/>
          <a:p>
            <a:pPr>
              <a:lnSpc>
                <a:spcPts val="2000"/>
              </a:lnSpc>
              <a:spcBef>
                <a:spcPts val="1800"/>
              </a:spcBef>
              <a:tabLst>
                <a:tab pos="1943100" algn="l"/>
              </a:tabLst>
            </a:pPr>
            <a:r>
              <a:rPr lang="en-US" sz="1800">
                <a:solidFill>
                  <a:schemeClr val="bg1"/>
                </a:solidFill>
              </a:rPr>
              <a:t>English	Four years</a:t>
            </a:r>
          </a:p>
          <a:p>
            <a:pPr>
              <a:lnSpc>
                <a:spcPts val="2000"/>
              </a:lnSpc>
              <a:spcBef>
                <a:spcPts val="1800"/>
              </a:spcBef>
              <a:tabLst>
                <a:tab pos="1943100" algn="l"/>
              </a:tabLst>
            </a:pPr>
            <a:r>
              <a:rPr lang="en-US" sz="1800">
                <a:solidFill>
                  <a:schemeClr val="bg1"/>
                </a:solidFill>
              </a:rPr>
              <a:t>Mathematics	Four years </a:t>
            </a:r>
            <a:r>
              <a:rPr lang="en-US" sz="1400">
                <a:solidFill>
                  <a:schemeClr val="bg1"/>
                </a:solidFill>
              </a:rPr>
              <a:t>(including Algebra I and above)</a:t>
            </a:r>
            <a:endParaRPr lang="en-US" sz="1600">
              <a:solidFill>
                <a:schemeClr val="bg1"/>
              </a:solidFill>
            </a:endParaRPr>
          </a:p>
          <a:p>
            <a:pPr>
              <a:lnSpc>
                <a:spcPts val="2000"/>
              </a:lnSpc>
              <a:spcBef>
                <a:spcPts val="1800"/>
              </a:spcBef>
              <a:tabLst>
                <a:tab pos="1943100" algn="l"/>
              </a:tabLst>
            </a:pPr>
            <a:r>
              <a:rPr lang="en-US" sz="1800">
                <a:solidFill>
                  <a:schemeClr val="bg1"/>
                </a:solidFill>
              </a:rPr>
              <a:t>Science 	Three years </a:t>
            </a:r>
            <a:r>
              <a:rPr lang="en-US" sz="1400">
                <a:solidFill>
                  <a:schemeClr val="bg1"/>
                </a:solidFill>
              </a:rPr>
              <a:t>(including Biology, Chemistry, Physics)</a:t>
            </a:r>
            <a:endParaRPr lang="en-US" sz="1800">
              <a:solidFill>
                <a:schemeClr val="bg1"/>
              </a:solidFill>
            </a:endParaRPr>
          </a:p>
          <a:p>
            <a:pPr>
              <a:lnSpc>
                <a:spcPts val="2000"/>
              </a:lnSpc>
              <a:spcBef>
                <a:spcPts val="1800"/>
              </a:spcBef>
              <a:tabLst>
                <a:tab pos="1943100" algn="l"/>
              </a:tabLst>
            </a:pPr>
            <a:r>
              <a:rPr lang="en-US" sz="1800">
                <a:solidFill>
                  <a:schemeClr val="bg1"/>
                </a:solidFill>
              </a:rPr>
              <a:t>Social Studies 	Three years</a:t>
            </a:r>
          </a:p>
          <a:p>
            <a:pPr>
              <a:lnSpc>
                <a:spcPts val="2000"/>
              </a:lnSpc>
              <a:spcBef>
                <a:spcPts val="1800"/>
              </a:spcBef>
              <a:tabLst>
                <a:tab pos="1943100" algn="l"/>
              </a:tabLst>
            </a:pPr>
            <a:r>
              <a:rPr lang="en-US" sz="1800">
                <a:solidFill>
                  <a:schemeClr val="bg1"/>
                </a:solidFill>
              </a:rPr>
              <a:t>Arts	One year</a:t>
            </a:r>
          </a:p>
          <a:p>
            <a:pPr>
              <a:lnSpc>
                <a:spcPts val="2000"/>
              </a:lnSpc>
              <a:spcBef>
                <a:spcPts val="1800"/>
              </a:spcBef>
              <a:tabLst>
                <a:tab pos="1943100" algn="l"/>
              </a:tabLst>
            </a:pPr>
            <a:r>
              <a:rPr lang="en-US" sz="1800">
                <a:solidFill>
                  <a:schemeClr val="bg1"/>
                </a:solidFill>
              </a:rPr>
              <a:t>Other	Foreign language, visual and </a:t>
            </a:r>
            <a:br>
              <a:rPr lang="en-US" sz="1800">
                <a:solidFill>
                  <a:schemeClr val="bg1"/>
                </a:solidFill>
              </a:rPr>
            </a:br>
            <a:r>
              <a:rPr lang="en-US" sz="1800">
                <a:solidFill>
                  <a:schemeClr val="bg1"/>
                </a:solidFill>
              </a:rPr>
              <a:t>	performing arts, computer science, etc</a:t>
            </a:r>
            <a:r>
              <a:rPr lang="en-US" sz="1600">
                <a:solidFill>
                  <a:schemeClr val="bg1"/>
                </a:solidFill>
              </a:rPr>
              <a:t>.	</a:t>
            </a:r>
            <a:endParaRPr lang="en-US" sz="1800"/>
          </a:p>
        </p:txBody>
      </p:sp>
      <p:sp>
        <p:nvSpPr>
          <p:cNvPr id="29703" name="Line 22"/>
          <p:cNvSpPr>
            <a:spLocks noChangeShapeType="1"/>
          </p:cNvSpPr>
          <p:nvPr/>
        </p:nvSpPr>
        <p:spPr bwMode="auto">
          <a:xfrm flipV="1">
            <a:off x="1296988" y="2743200"/>
            <a:ext cx="6551612" cy="1588"/>
          </a:xfrm>
          <a:prstGeom prst="line">
            <a:avLst/>
          </a:prstGeom>
          <a:noFill/>
          <a:ln w="25400">
            <a:solidFill>
              <a:srgbClr val="98D538"/>
            </a:solidFill>
            <a:round/>
            <a:headEnd/>
            <a:tailEnd/>
          </a:ln>
        </p:spPr>
        <p:txBody>
          <a:bodyPr wrap="none" anchor="ctr"/>
          <a:lstStyle/>
          <a:p>
            <a:endParaRPr lang="en-US"/>
          </a:p>
        </p:txBody>
      </p:sp>
      <p:sp>
        <p:nvSpPr>
          <p:cNvPr id="29704" name="Line 23"/>
          <p:cNvSpPr>
            <a:spLocks noChangeShapeType="1"/>
          </p:cNvSpPr>
          <p:nvPr/>
        </p:nvSpPr>
        <p:spPr bwMode="auto">
          <a:xfrm flipV="1">
            <a:off x="1296988" y="3200400"/>
            <a:ext cx="6551612" cy="20638"/>
          </a:xfrm>
          <a:prstGeom prst="line">
            <a:avLst/>
          </a:prstGeom>
          <a:noFill/>
          <a:ln w="25400">
            <a:solidFill>
              <a:srgbClr val="98D538"/>
            </a:solidFill>
            <a:round/>
            <a:headEnd/>
            <a:tailEnd/>
          </a:ln>
        </p:spPr>
        <p:txBody>
          <a:bodyPr wrap="none" anchor="ctr"/>
          <a:lstStyle/>
          <a:p>
            <a:endParaRPr lang="en-US"/>
          </a:p>
        </p:txBody>
      </p:sp>
      <p:sp>
        <p:nvSpPr>
          <p:cNvPr id="29705" name="Line 24"/>
          <p:cNvSpPr>
            <a:spLocks noChangeShapeType="1"/>
          </p:cNvSpPr>
          <p:nvPr/>
        </p:nvSpPr>
        <p:spPr bwMode="auto">
          <a:xfrm>
            <a:off x="1296988" y="3697288"/>
            <a:ext cx="6551612" cy="0"/>
          </a:xfrm>
          <a:prstGeom prst="line">
            <a:avLst/>
          </a:prstGeom>
          <a:noFill/>
          <a:ln w="25400">
            <a:solidFill>
              <a:srgbClr val="98D538"/>
            </a:solidFill>
            <a:round/>
            <a:headEnd/>
            <a:tailEnd/>
          </a:ln>
        </p:spPr>
        <p:txBody>
          <a:bodyPr wrap="none" anchor="ctr"/>
          <a:lstStyle/>
          <a:p>
            <a:endParaRPr lang="en-US"/>
          </a:p>
        </p:txBody>
      </p:sp>
      <p:sp>
        <p:nvSpPr>
          <p:cNvPr id="29706" name="Line 25"/>
          <p:cNvSpPr>
            <a:spLocks noChangeShapeType="1"/>
          </p:cNvSpPr>
          <p:nvPr/>
        </p:nvSpPr>
        <p:spPr bwMode="auto">
          <a:xfrm>
            <a:off x="1296988" y="4173538"/>
            <a:ext cx="6551612" cy="0"/>
          </a:xfrm>
          <a:prstGeom prst="line">
            <a:avLst/>
          </a:prstGeom>
          <a:noFill/>
          <a:ln w="25400">
            <a:solidFill>
              <a:srgbClr val="98D538"/>
            </a:solidFill>
            <a:round/>
            <a:headEnd/>
            <a:tailEnd/>
          </a:ln>
        </p:spPr>
        <p:txBody>
          <a:bodyPr wrap="none" anchor="ctr"/>
          <a:lstStyle/>
          <a:p>
            <a:endParaRPr lang="en-US"/>
          </a:p>
        </p:txBody>
      </p:sp>
      <p:sp>
        <p:nvSpPr>
          <p:cNvPr id="29707" name="Line 26"/>
          <p:cNvSpPr>
            <a:spLocks noChangeShapeType="1"/>
          </p:cNvSpPr>
          <p:nvPr/>
        </p:nvSpPr>
        <p:spPr bwMode="auto">
          <a:xfrm>
            <a:off x="1296988" y="4649788"/>
            <a:ext cx="6551612" cy="0"/>
          </a:xfrm>
          <a:prstGeom prst="line">
            <a:avLst/>
          </a:prstGeom>
          <a:noFill/>
          <a:ln w="25400">
            <a:solidFill>
              <a:srgbClr val="98D538"/>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descr="Text Slide shadow"/>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67587" name="Text Box 1028"/>
          <p:cNvSpPr txBox="1">
            <a:spLocks noChangeArrowheads="1"/>
          </p:cNvSpPr>
          <p:nvPr/>
        </p:nvSpPr>
        <p:spPr bwMode="auto">
          <a:xfrm>
            <a:off x="1066800" y="1371600"/>
            <a:ext cx="4191000" cy="1230313"/>
          </a:xfrm>
          <a:prstGeom prst="rect">
            <a:avLst/>
          </a:prstGeom>
          <a:noFill/>
          <a:ln w="9525">
            <a:noFill/>
            <a:miter lim="800000"/>
            <a:headEnd/>
            <a:tailEnd/>
          </a:ln>
        </p:spPr>
        <p:txBody>
          <a:bodyPr wrap="none" lIns="0" tIns="0" rIns="0" bIns="0"/>
          <a:lstStyle/>
          <a:p>
            <a:pPr algn="ctr">
              <a:lnSpc>
                <a:spcPts val="2200"/>
              </a:lnSpc>
            </a:pPr>
            <a:r>
              <a:rPr lang="en-US" sz="2000">
                <a:solidFill>
                  <a:srgbClr val="5F247B"/>
                </a:solidFill>
              </a:rPr>
              <a:t>Average </a:t>
            </a:r>
            <a:r>
              <a:rPr lang="en-US" sz="2000">
                <a:solidFill>
                  <a:srgbClr val="D60475"/>
                </a:solidFill>
                <a:latin typeface="Arial Black" pitchFamily="34" charset="0"/>
              </a:rPr>
              <a:t>ACT Scores </a:t>
            </a:r>
            <a:r>
              <a:rPr lang="en-US" sz="2000">
                <a:solidFill>
                  <a:srgbClr val="5F247B"/>
                </a:solidFill>
              </a:rPr>
              <a:t>by </a:t>
            </a:r>
            <a:br>
              <a:rPr lang="en-US" sz="2000">
                <a:solidFill>
                  <a:srgbClr val="5F247B"/>
                </a:solidFill>
              </a:rPr>
            </a:br>
            <a:r>
              <a:rPr lang="en-US" sz="2000">
                <a:solidFill>
                  <a:srgbClr val="5F247B"/>
                </a:solidFill>
              </a:rPr>
              <a:t>Core Curriculum Completion Status,</a:t>
            </a:r>
            <a:r>
              <a:rPr lang="en-US" sz="2000">
                <a:solidFill>
                  <a:srgbClr val="5F247B"/>
                </a:solidFill>
                <a:latin typeface="Arial Black" pitchFamily="34" charset="0"/>
              </a:rPr>
              <a:t> </a:t>
            </a:r>
            <a:br>
              <a:rPr lang="en-US" sz="2000">
                <a:solidFill>
                  <a:srgbClr val="5F247B"/>
                </a:solidFill>
                <a:latin typeface="Arial Black" pitchFamily="34" charset="0"/>
              </a:rPr>
            </a:br>
            <a:r>
              <a:rPr lang="en-US" sz="2000">
                <a:solidFill>
                  <a:srgbClr val="5F247B"/>
                </a:solidFill>
                <a:latin typeface="Arial Black" pitchFamily="34" charset="0"/>
              </a:rPr>
              <a:t>2007–2011</a:t>
            </a:r>
          </a:p>
        </p:txBody>
      </p:sp>
      <p:pic>
        <p:nvPicPr>
          <p:cNvPr id="67588" name="Picture 3" descr="National p17.pdf"/>
          <p:cNvPicPr>
            <a:picLocks noChangeAspect="1"/>
          </p:cNvPicPr>
          <p:nvPr/>
        </p:nvPicPr>
        <p:blipFill>
          <a:blip r:embed="rId4"/>
          <a:srcRect/>
          <a:stretch>
            <a:fillRect/>
          </a:stretch>
        </p:blipFill>
        <p:spPr bwMode="auto">
          <a:xfrm>
            <a:off x="649288" y="2046288"/>
            <a:ext cx="5141912" cy="3973512"/>
          </a:xfrm>
          <a:prstGeom prst="rect">
            <a:avLst/>
          </a:prstGeom>
          <a:noFill/>
          <a:ln w="9525">
            <a:noFill/>
            <a:miter lim="800000"/>
            <a:headEnd/>
            <a:tailEnd/>
          </a:ln>
        </p:spPr>
      </p:pic>
      <p:sp>
        <p:nvSpPr>
          <p:cNvPr id="67589" name="Rectangle 1"/>
          <p:cNvSpPr>
            <a:spLocks noChangeArrowheads="1"/>
          </p:cNvSpPr>
          <p:nvPr/>
        </p:nvSpPr>
        <p:spPr bwMode="auto">
          <a:xfrm>
            <a:off x="5486400" y="1143000"/>
            <a:ext cx="2514600" cy="4343400"/>
          </a:xfrm>
          <a:prstGeom prst="rect">
            <a:avLst/>
          </a:prstGeom>
          <a:noFill/>
          <a:ln w="9525">
            <a:noFill/>
            <a:miter lim="800000"/>
            <a:headEnd/>
            <a:tailEnd/>
          </a:ln>
        </p:spPr>
        <p:txBody>
          <a:bodyPr lIns="0" tIns="0" rIns="0" bIns="0">
            <a:spAutoFit/>
          </a:bodyPr>
          <a:lstStyle/>
          <a:p>
            <a:pPr>
              <a:lnSpc>
                <a:spcPts val="1600"/>
              </a:lnSpc>
              <a:spcBef>
                <a:spcPts val="600"/>
              </a:spcBef>
            </a:pPr>
            <a:r>
              <a:rPr lang="en-US" sz="1400"/>
              <a:t>For each year from 2007 to 2011, ACT Composite and subject scores were higher for students who took a core curriculum or more in high school than for students who did not.</a:t>
            </a:r>
          </a:p>
          <a:p>
            <a:pPr>
              <a:lnSpc>
                <a:spcPts val="1600"/>
              </a:lnSpc>
              <a:spcBef>
                <a:spcPts val="600"/>
              </a:spcBef>
            </a:pPr>
            <a:r>
              <a:rPr lang="en-US" sz="1400"/>
              <a:t>On average, high school graduates who completed at </a:t>
            </a:r>
            <a:br>
              <a:rPr lang="en-US" sz="1400"/>
            </a:br>
            <a:r>
              <a:rPr lang="en-US" sz="1400"/>
              <a:t>least a core curriculum earned Composite test scores 2.2 to 3.1 points higher than the scores of students who did not take a core curriculum. Similar ranges of higher scores for </a:t>
            </a:r>
            <a:br>
              <a:rPr lang="en-US" sz="1400"/>
            </a:br>
            <a:r>
              <a:rPr lang="en-US" sz="1400"/>
              <a:t>core or more curriculum completers are noted for each subject test: English (2.5 to </a:t>
            </a:r>
            <a:br>
              <a:rPr lang="en-US" sz="1400"/>
            </a:br>
            <a:r>
              <a:rPr lang="en-US" sz="1400"/>
              <a:t>3.5 points), Reading (2.2 to 3.0), Mathematics (2.3 to 3.0), and Science (2.0 to 2.7).</a:t>
            </a:r>
          </a:p>
        </p:txBody>
      </p:sp>
      <p:sp>
        <p:nvSpPr>
          <p:cNvPr id="67590" name="Rectangle 7"/>
          <p:cNvSpPr>
            <a:spLocks noChangeArrowheads="1"/>
          </p:cNvSpPr>
          <p:nvPr/>
        </p:nvSpPr>
        <p:spPr bwMode="auto">
          <a:xfrm>
            <a:off x="1752600" y="2546350"/>
            <a:ext cx="2514600" cy="196850"/>
          </a:xfrm>
          <a:prstGeom prst="rect">
            <a:avLst/>
          </a:prstGeom>
          <a:noFill/>
          <a:ln w="9525">
            <a:noFill/>
            <a:miter lim="800000"/>
            <a:headEnd/>
            <a:tailEnd/>
          </a:ln>
        </p:spPr>
        <p:txBody>
          <a:bodyPr lIns="0" tIns="0" rIns="0" bIns="0">
            <a:spAutoFit/>
          </a:bodyPr>
          <a:lstStyle/>
          <a:p>
            <a:pPr>
              <a:lnSpc>
                <a:spcPts val="1600"/>
              </a:lnSpc>
              <a:spcBef>
                <a:spcPts val="600"/>
              </a:spcBef>
            </a:pPr>
            <a:r>
              <a:rPr lang="en-US" sz="1000"/>
              <a:t>Took Core or More</a:t>
            </a:r>
          </a:p>
        </p:txBody>
      </p:sp>
      <p:sp>
        <p:nvSpPr>
          <p:cNvPr id="67591" name="Rectangle 8"/>
          <p:cNvSpPr>
            <a:spLocks noChangeArrowheads="1"/>
          </p:cNvSpPr>
          <p:nvPr/>
        </p:nvSpPr>
        <p:spPr bwMode="auto">
          <a:xfrm>
            <a:off x="1752600" y="3460750"/>
            <a:ext cx="2514600" cy="196850"/>
          </a:xfrm>
          <a:prstGeom prst="rect">
            <a:avLst/>
          </a:prstGeom>
          <a:noFill/>
          <a:ln w="9525">
            <a:noFill/>
            <a:miter lim="800000"/>
            <a:headEnd/>
            <a:tailEnd/>
          </a:ln>
        </p:spPr>
        <p:txBody>
          <a:bodyPr lIns="0" tIns="0" rIns="0" bIns="0">
            <a:spAutoFit/>
          </a:bodyPr>
          <a:lstStyle/>
          <a:p>
            <a:pPr>
              <a:lnSpc>
                <a:spcPts val="1600"/>
              </a:lnSpc>
              <a:spcBef>
                <a:spcPts val="600"/>
              </a:spcBef>
            </a:pPr>
            <a:r>
              <a:rPr lang="en-US" sz="1000"/>
              <a:t>Took Less Than Core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0" b="0" i="0" u="none" strike="noStrike" cap="none" normalizeH="0" baseline="0">
            <a:ln>
              <a:noFill/>
            </a:ln>
            <a:solidFill>
              <a:srgbClr val="5F247B"/>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0" b="0" i="0" u="none" strike="noStrike" cap="none" normalizeH="0" baseline="0">
            <a:ln>
              <a:noFill/>
            </a:ln>
            <a:solidFill>
              <a:srgbClr val="5F247B"/>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2335</TotalTime>
  <Words>515</Words>
  <Application>Microsoft Macintosh PowerPoint</Application>
  <PresentationFormat>On-screen Show (4:3)</PresentationFormat>
  <Paragraphs>219</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ＭＳ Ｐゴシック</vt:lpstr>
      <vt:lpstr>Arial Black</vt:lpstr>
      <vt:lpstr>Wingdings</vt:lpstr>
      <vt:lpstr>Times</vt:lpstr>
      <vt:lpstr>Geneva</vt:lpstr>
      <vt:lpstr>Times New Roman</vt:lpstr>
      <vt:lpstr>Arial Bold</vt:lpstr>
      <vt:lpstr>Helvetica CY</vt:lpstr>
      <vt:lpstr>ヒラギノ角ゴ Pro W3</vt:lpstr>
      <vt:lpstr>Blank Presentation</vt:lpstr>
      <vt:lpstr>GET SET FOR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GET SET FOR</vt:lpstr>
    </vt:vector>
  </TitlesOfParts>
  <Company>ACT,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 User</dc:creator>
  <cp:lastModifiedBy>coxst</cp:lastModifiedBy>
  <cp:revision>431</cp:revision>
  <cp:lastPrinted>2010-03-03T15:16:19Z</cp:lastPrinted>
  <dcterms:created xsi:type="dcterms:W3CDTF">2009-08-12T13:43:28Z</dcterms:created>
  <dcterms:modified xsi:type="dcterms:W3CDTF">2012-09-04T12:19:23Z</dcterms:modified>
</cp:coreProperties>
</file>