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265" r:id="rId5"/>
    <p:sldId id="339" r:id="rId6"/>
    <p:sldId id="319" r:id="rId7"/>
    <p:sldId id="320" r:id="rId8"/>
    <p:sldId id="272" r:id="rId9"/>
    <p:sldId id="273" r:id="rId10"/>
    <p:sldId id="274" r:id="rId11"/>
    <p:sldId id="301" r:id="rId12"/>
    <p:sldId id="278" r:id="rId13"/>
    <p:sldId id="333" r:id="rId14"/>
    <p:sldId id="318" r:id="rId15"/>
    <p:sldId id="343" r:id="rId16"/>
    <p:sldId id="342" r:id="rId17"/>
    <p:sldId id="321" r:id="rId18"/>
    <p:sldId id="282" r:id="rId19"/>
    <p:sldId id="283" r:id="rId20"/>
    <p:sldId id="304" r:id="rId21"/>
    <p:sldId id="311" r:id="rId22"/>
    <p:sldId id="267" r:id="rId23"/>
    <p:sldId id="290" r:id="rId24"/>
    <p:sldId id="291" r:id="rId25"/>
    <p:sldId id="292" r:id="rId26"/>
    <p:sldId id="299" r:id="rId27"/>
    <p:sldId id="300" r:id="rId28"/>
    <p:sldId id="340" r:id="rId29"/>
    <p:sldId id="286" r:id="rId30"/>
    <p:sldId id="287" r:id="rId31"/>
    <p:sldId id="288" r:id="rId32"/>
    <p:sldId id="289" r:id="rId33"/>
    <p:sldId id="316" r:id="rId34"/>
    <p:sldId id="310" r:id="rId35"/>
    <p:sldId id="312" r:id="rId36"/>
    <p:sldId id="303" r:id="rId37"/>
    <p:sldId id="313" r:id="rId38"/>
    <p:sldId id="314" r:id="rId39"/>
    <p:sldId id="293" r:id="rId40"/>
    <p:sldId id="336" r:id="rId41"/>
    <p:sldId id="294" r:id="rId42"/>
    <p:sldId id="295" r:id="rId43"/>
    <p:sldId id="322" r:id="rId44"/>
    <p:sldId id="33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5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4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5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C32B-B9C5-48A6-9F7D-FAF469F62351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CF87F-2D38-4984-BDD8-0FAE2D165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3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dTfMhcG9CQ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45" descr="AL_cover 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8" y="195263"/>
            <a:ext cx="493236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Docking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pic>
        <p:nvPicPr>
          <p:cNvPr id="3" name="Picture 7" descr="Dock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52825"/>
            <a:ext cx="3429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667000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wind or current is pushing you away from dock:</a:t>
            </a:r>
          </a:p>
          <a:p>
            <a:pPr>
              <a:spcBef>
                <a:spcPct val="100000"/>
              </a:spcBef>
            </a:pPr>
            <a:r>
              <a:rPr lang="en-US" altLang="en-US" smtClean="0"/>
              <a:t>Point bow toward dock at </a:t>
            </a:r>
            <a:br>
              <a:rPr lang="en-US" altLang="en-US" smtClean="0"/>
            </a:br>
            <a:r>
              <a:rPr lang="en-US" altLang="en-US" smtClean="0"/>
              <a:t>40° to 50° angle; approach </a:t>
            </a:r>
            <a:br>
              <a:rPr lang="en-US" altLang="en-US" smtClean="0"/>
            </a:br>
            <a:r>
              <a:rPr lang="en-US" altLang="en-US" smtClean="0"/>
              <a:t>dock and secure bow line</a:t>
            </a:r>
          </a:p>
          <a:p>
            <a:pPr>
              <a:spcBef>
                <a:spcPct val="100000"/>
              </a:spcBef>
            </a:pPr>
            <a:r>
              <a:rPr lang="en-US" altLang="en-US" smtClean="0"/>
              <a:t>Use reverse to swing in stern</a:t>
            </a:r>
          </a:p>
          <a:p>
            <a:pPr>
              <a:spcBef>
                <a:spcPct val="100000"/>
              </a:spcBef>
            </a:pPr>
            <a:r>
              <a:rPr lang="en-US" altLang="en-US" smtClean="0"/>
              <a:t>Secure stern line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6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gnitionSwitch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041775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Ignition Safety Switches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0843" y="2989262"/>
            <a:ext cx="4800600" cy="3276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dirty="0" smtClean="0"/>
              <a:t>Emergency ignition safety switch has lanyard which attaches operator to switch</a:t>
            </a:r>
          </a:p>
          <a:p>
            <a:pPr>
              <a:spcBef>
                <a:spcPct val="125000"/>
              </a:spcBef>
            </a:pPr>
            <a:r>
              <a:rPr lang="en-US" altLang="en-US" dirty="0" smtClean="0"/>
              <a:t>If lanyard is removed from switch, the engine will shut off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56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Navigation Rules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r>
              <a:rPr lang="en-US" altLang="en-US" i="1" dirty="0" smtClean="0">
                <a:solidFill>
                  <a:schemeClr val="accent1"/>
                </a:solidFill>
              </a:rPr>
              <a:t> 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457200" y="1676400"/>
            <a:ext cx="6096000" cy="83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meeting another vessel head-on:</a:t>
            </a:r>
          </a:p>
          <a:p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8"/>
          <p:cNvSpPr txBox="1">
            <a:spLocks noChangeArrowheads="1"/>
          </p:cNvSpPr>
          <p:nvPr/>
        </p:nvSpPr>
        <p:spPr>
          <a:xfrm>
            <a:off x="3962400" y="2590800"/>
            <a:ext cx="4724400" cy="3733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0"/>
              </a:spcBef>
            </a:pPr>
            <a:r>
              <a:rPr lang="en-US" altLang="en-US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vs. Power</a:t>
            </a:r>
            <a:r>
              <a:rPr lang="en-US" altLang="en-US" sz="900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en-US" smtClean="0"/>
              <a:t>  Neither vessel is stand-on boat -- both vessels should keep to starboard (right)</a:t>
            </a:r>
          </a:p>
          <a:p>
            <a:pPr>
              <a:spcBef>
                <a:spcPct val="200000"/>
              </a:spcBef>
            </a:pPr>
            <a:r>
              <a:rPr lang="en-US" altLang="en-US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vs. Sail</a:t>
            </a:r>
            <a:r>
              <a:rPr lang="en-US" altLang="en-US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en-US" smtClean="0"/>
              <a:t>  Powerboat is give-way boat</a:t>
            </a:r>
            <a:endParaRPr lang="en-US" altLang="en-US"/>
          </a:p>
        </p:txBody>
      </p:sp>
      <p:pic>
        <p:nvPicPr>
          <p:cNvPr id="5" name="Picture 12" descr="Nav_Head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316230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Nav_Head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281363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cs typeface="Arial" panose="020B0604020202020204" pitchFamily="34" charset="0"/>
              </a:rPr>
              <a:t>Lesson Five: Boating Emergencies</a:t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Boating Accidents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86589" y="2137611"/>
            <a:ext cx="10114548" cy="4166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  <a:buFontTx/>
              <a:buNone/>
              <a:tabLst>
                <a:tab pos="17145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If someone falls overboard, immediately:</a:t>
            </a:r>
          </a:p>
          <a:p>
            <a:pPr>
              <a:spcBef>
                <a:spcPct val="125000"/>
              </a:spcBef>
              <a:tabLst>
                <a:tab pos="171450" algn="l"/>
              </a:tabLst>
            </a:pPr>
            <a:r>
              <a:rPr lang="en-US" altLang="en-US" dirty="0" smtClean="0">
                <a:cs typeface="Times New Roman" panose="02020603050405020304" pitchFamily="18" charset="0"/>
              </a:rPr>
              <a:t>Reduce speed and throw victim a PFD</a:t>
            </a:r>
          </a:p>
          <a:p>
            <a:pPr>
              <a:spcBef>
                <a:spcPct val="125000"/>
              </a:spcBef>
              <a:tabLst>
                <a:tab pos="171450" algn="l"/>
              </a:tabLst>
            </a:pPr>
            <a:r>
              <a:rPr lang="en-US" altLang="en-US" dirty="0" smtClean="0">
                <a:cs typeface="Times New Roman" panose="02020603050405020304" pitchFamily="18" charset="0"/>
              </a:rPr>
              <a:t>Turn vessel around and carefully pull alongside victim </a:t>
            </a:r>
          </a:p>
          <a:p>
            <a:pPr>
              <a:spcBef>
                <a:spcPct val="125000"/>
              </a:spcBef>
              <a:tabLst>
                <a:tab pos="171450" algn="l"/>
              </a:tabLst>
            </a:pPr>
            <a:r>
              <a:rPr lang="en-US" altLang="en-US" dirty="0" smtClean="0">
                <a:cs typeface="Times New Roman" panose="02020603050405020304" pitchFamily="18" charset="0"/>
              </a:rPr>
              <a:t>Stop the engine.  Pull victim onboard over the stern keeping weight in the vessel balanced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Backfire Flame Arrestors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438400"/>
            <a:ext cx="8229600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0000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powerboats (except outboards) fueled with gasoline must have an approved backfire flame arrestor on each carburetor</a:t>
            </a:r>
          </a:p>
          <a:p>
            <a:pPr marL="0" indent="0">
              <a:spcBef>
                <a:spcPct val="12500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Backfire flame arrestors </a:t>
            </a:r>
            <a:b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designed to prevent </a:t>
            </a:r>
            <a:b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ignition of gasoline </a:t>
            </a:r>
            <a:b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vapors in case of </a:t>
            </a:r>
            <a:b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engine backfire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4" descr="Boat on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200" y="3613150"/>
            <a:ext cx="4038600" cy="2808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-dTfMhcG9C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588" y="56018"/>
            <a:ext cx="11810748" cy="66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alomSkier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47" y="2931946"/>
            <a:ext cx="4264025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2263" y="180474"/>
            <a:ext cx="1063992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Six: Enjoying Water Sports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Water skiing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43263" y="1636295"/>
            <a:ext cx="8382000" cy="5021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Before towing a water skier vessel operator should: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5000"/>
              </a:spcBef>
            </a:pPr>
            <a:r>
              <a:rPr lang="en-US" altLang="en-US" dirty="0" smtClean="0">
                <a:cs typeface="Arial" panose="020B0604020202020204" pitchFamily="34" charset="0"/>
              </a:rPr>
              <a:t>Have second person onboard </a:t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>to act as observer</a:t>
            </a:r>
            <a:endParaRPr lang="en-US" altLang="en-US" dirty="0" smtClean="0">
              <a:latin typeface="Garamond 3" pitchFamily="18" charset="0"/>
              <a:cs typeface="Times New Roman" panose="02020603050405020304" pitchFamily="18" charset="0"/>
            </a:endParaRPr>
          </a:p>
          <a:p>
            <a:pPr>
              <a:spcBef>
                <a:spcPct val="55000"/>
              </a:spcBef>
            </a:pPr>
            <a:r>
              <a:rPr lang="en-US" altLang="en-US" dirty="0" smtClean="0">
                <a:cs typeface="Arial" panose="020B0604020202020204" pitchFamily="34" charset="0"/>
              </a:rPr>
              <a:t>Review hand signals with </a:t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>skier for proper </a:t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>communication</a:t>
            </a:r>
            <a:endParaRPr lang="en-US" altLang="en-US" dirty="0" smtClean="0">
              <a:latin typeface="Garamond 3" pitchFamily="18" charset="0"/>
              <a:cs typeface="Times New Roman" panose="02020603050405020304" pitchFamily="18" charset="0"/>
            </a:endParaRPr>
          </a:p>
          <a:p>
            <a:pPr>
              <a:spcBef>
                <a:spcPct val="55000"/>
              </a:spcBef>
            </a:pPr>
            <a:r>
              <a:rPr lang="en-US" altLang="en-US" dirty="0" smtClean="0">
                <a:cs typeface="Arial" panose="020B0604020202020204" pitchFamily="34" charset="0"/>
              </a:rPr>
              <a:t>Make sure skier is wearing </a:t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>USGC approved PFD</a:t>
            </a:r>
            <a:endParaRPr lang="en-US" altLang="en-US" dirty="0" smtClean="0">
              <a:latin typeface="Garamond 3" pitchFamily="18" charset="0"/>
              <a:cs typeface="Times New Roman" panose="02020603050405020304" pitchFamily="18" charset="0"/>
            </a:endParaRPr>
          </a:p>
          <a:p>
            <a:pPr>
              <a:spcBef>
                <a:spcPct val="55000"/>
              </a:spcBef>
            </a:pPr>
            <a:r>
              <a:rPr lang="en-US" altLang="en-US" dirty="0" smtClean="0">
                <a:cs typeface="Arial" panose="020B0604020202020204" pitchFamily="34" charset="0"/>
              </a:rPr>
              <a:t>Be familiar with skiing area </a:t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>and any water hazards</a:t>
            </a:r>
            <a:endParaRPr lang="en-US" altLang="en-US" dirty="0">
              <a:latin typeface="Garamond 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Sound Producing Devices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48652" y="1953126"/>
            <a:ext cx="11943347" cy="4904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2500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Sound producing device is necessary in periods of reduced visibility or whenever vessel operator needs to signal intentions or position</a:t>
            </a:r>
          </a:p>
          <a:p>
            <a:pPr marL="0" indent="0">
              <a:spcBef>
                <a:spcPct val="12500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Alabama state waters, requirements for sound producing devices are:</a:t>
            </a:r>
          </a:p>
          <a:p>
            <a:pPr marL="341313" indent="-341313">
              <a:spcBef>
                <a:spcPct val="125000"/>
              </a:spcBef>
            </a:pPr>
            <a:r>
              <a:rPr lang="en-US" altLang="en-US" sz="2400" dirty="0" smtClean="0"/>
              <a:t>Vessels less than 16 ft. not required but </a:t>
            </a:r>
            <a:r>
              <a:rPr lang="en-US" altLang="en-US" sz="2400" i="1" dirty="0" smtClean="0"/>
              <a:t>strongly recommended</a:t>
            </a:r>
            <a:r>
              <a:rPr lang="en-US" altLang="en-US" sz="2400" dirty="0" smtClean="0"/>
              <a:t> they carry horn or whistle</a:t>
            </a:r>
          </a:p>
          <a:p>
            <a:pPr marL="341313" indent="-341313">
              <a:spcBef>
                <a:spcPct val="125000"/>
              </a:spcBef>
            </a:pPr>
            <a:r>
              <a:rPr lang="en-US" altLang="en-US" sz="2400" dirty="0" smtClean="0"/>
              <a:t>Vessels 16 ft. to 26 ft. required to carry a whistle or horn or some other means to make efficient sound signal audible for at least on-half mile</a:t>
            </a:r>
          </a:p>
          <a:p>
            <a:pPr marL="341313" indent="-341313">
              <a:spcBef>
                <a:spcPct val="125000"/>
              </a:spcBef>
            </a:pPr>
            <a:r>
              <a:rPr lang="en-US" altLang="en-US" sz="2400" dirty="0" smtClean="0"/>
              <a:t>Vessels 26 ft. to 40 ft. required to carry whistle or horn or some other means to make efficient sound signal audible for at least one mile</a:t>
            </a:r>
          </a:p>
          <a:p>
            <a:pPr marL="0" indent="0">
              <a:spcBef>
                <a:spcPct val="125000"/>
              </a:spcBef>
              <a:buFontTx/>
              <a:buNone/>
              <a:tabLst>
                <a:tab pos="34290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91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199" y="228600"/>
            <a:ext cx="1229226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Sound Signals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0947" y="2787316"/>
            <a:ext cx="8305800" cy="289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6500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Sound signals are composed of short and long blasts:</a:t>
            </a:r>
          </a:p>
          <a:p>
            <a:pPr>
              <a:spcBef>
                <a:spcPct val="125000"/>
              </a:spcBef>
            </a:pPr>
            <a:r>
              <a:rPr lang="en-US" altLang="en-US" i="1" dirty="0" smtClean="0"/>
              <a:t>Short blast</a:t>
            </a:r>
            <a:r>
              <a:rPr lang="en-US" altLang="en-US" dirty="0" smtClean="0"/>
              <a:t> is about one second in duration</a:t>
            </a:r>
          </a:p>
          <a:p>
            <a:pPr>
              <a:spcBef>
                <a:spcPct val="125000"/>
              </a:spcBef>
            </a:pPr>
            <a:r>
              <a:rPr lang="en-US" altLang="en-US" i="1" dirty="0" smtClean="0"/>
              <a:t>Prolonged blast</a:t>
            </a:r>
            <a:r>
              <a:rPr lang="en-US" altLang="en-US" dirty="0" smtClean="0"/>
              <a:t> is 4-6 seconds in duration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3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Sound Signals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5116" y="1945106"/>
            <a:ext cx="8229600" cy="49128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0000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Vessel operators use sound signals to communicate change in direction to other boaters:</a:t>
            </a:r>
          </a:p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	</a:t>
            </a:r>
            <a:r>
              <a:rPr lang="en-US" altLang="en-US" i="1" dirty="0" smtClean="0"/>
              <a:t>One short blast</a:t>
            </a:r>
            <a:r>
              <a:rPr lang="en-US" altLang="en-US" dirty="0" smtClean="0"/>
              <a:t> (TOOT) tells other boaters “I intend      to turn to my right”</a:t>
            </a:r>
          </a:p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	</a:t>
            </a:r>
            <a:r>
              <a:rPr lang="en-US" altLang="en-US" i="1" dirty="0" smtClean="0"/>
              <a:t>Two short blasts</a:t>
            </a:r>
            <a:r>
              <a:rPr lang="en-US" altLang="en-US" dirty="0" smtClean="0"/>
              <a:t> (TOOT TOOT) tells other boaters “I 	intend to turn to my left”</a:t>
            </a:r>
          </a:p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	</a:t>
            </a:r>
            <a:r>
              <a:rPr lang="en-US" altLang="en-US" i="1" dirty="0" smtClean="0"/>
              <a:t>Three short blasts</a:t>
            </a:r>
            <a:r>
              <a:rPr lang="en-US" altLang="en-US" dirty="0" smtClean="0"/>
              <a:t> tells other boaters “I am backing up”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88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Who May Operate A Vessel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 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6800" y="2642936"/>
            <a:ext cx="8229600" cy="312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25000"/>
              </a:spcBef>
              <a:buFontTx/>
              <a:buNone/>
            </a:pP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Robertson/Archer Act of 1994 requires every person who operates a motorized vessel (including </a:t>
            </a: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Personal Water Craft (PWC)) </a:t>
            </a: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Alabama waters must first obtain a boater safety </a:t>
            </a: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certification(Vessel License). </a:t>
            </a: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 apply to operators of sailboats, </a:t>
            </a: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rowboats or canoes.</a:t>
            </a:r>
            <a:endParaRPr lang="en-US" alt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1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Registration and Decals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33800" y="2057400"/>
            <a:ext cx="5073316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Display number and decals as follows:</a:t>
            </a:r>
          </a:p>
          <a:p>
            <a:pPr marL="0" indent="0">
              <a:spcBef>
                <a:spcPct val="100000"/>
              </a:spcBef>
              <a:tabLst>
                <a:tab pos="342900" algn="l"/>
              </a:tabLst>
            </a:pPr>
            <a:r>
              <a:rPr lang="en-US" altLang="en-US" smtClean="0"/>
              <a:t>	Number must be painted, 	decaled or otherwise affixed to 	both sides of bow</a:t>
            </a:r>
          </a:p>
          <a:p>
            <a:pPr marL="0" indent="0">
              <a:spcBef>
                <a:spcPct val="100000"/>
              </a:spcBef>
              <a:tabLst>
                <a:tab pos="342900" algn="l"/>
              </a:tabLst>
            </a:pPr>
            <a:r>
              <a:rPr lang="en-US" altLang="en-US" smtClean="0"/>
              <a:t>	Number must read from left to 	right on both sides of bow</a:t>
            </a:r>
          </a:p>
          <a:p>
            <a:pPr marL="0" indent="0">
              <a:spcBef>
                <a:spcPct val="100000"/>
              </a:spcBef>
              <a:tabLst>
                <a:tab pos="342900" algn="l"/>
              </a:tabLst>
            </a:pPr>
            <a:r>
              <a:rPr lang="en-US" altLang="en-US" smtClean="0"/>
              <a:t>	Number must be at least 3 	inches high in </a:t>
            </a:r>
            <a:r>
              <a:rPr lang="en-US" altLang="en-US" smtClean="0">
                <a:latin typeface="Arial Black" panose="020B0A04020102020204" pitchFamily="34" charset="0"/>
              </a:rPr>
              <a:t>BLOCK</a:t>
            </a:r>
            <a:r>
              <a:rPr lang="en-US" altLang="en-US" smtClean="0"/>
              <a:t> letters</a:t>
            </a:r>
            <a:endParaRPr lang="en-US" altLang="en-US"/>
          </a:p>
        </p:txBody>
      </p:sp>
      <p:pic>
        <p:nvPicPr>
          <p:cNvPr id="4" name="Picture 4" descr="ALNumberDe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599" y="2127250"/>
            <a:ext cx="3383837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8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Personal Flotation Devices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1157" y="2033336"/>
            <a:ext cx="8229600" cy="403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	Each PFD must be:</a:t>
            </a:r>
          </a:p>
          <a:p>
            <a:pPr lvl="1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In good condition</a:t>
            </a:r>
          </a:p>
          <a:p>
            <a:pPr lvl="1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Proper size for the intended wearer (based upon body weight and chest size)</a:t>
            </a:r>
          </a:p>
          <a:p>
            <a:pPr lvl="1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Readily available</a:t>
            </a:r>
          </a:p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	Vessel operators should ask everyone to </a:t>
            </a:r>
            <a:r>
              <a:rPr lang="en-US" altLang="en-US" i="1" dirty="0" smtClean="0"/>
              <a:t>wear</a:t>
            </a:r>
            <a:r>
              <a:rPr lang="en-US" altLang="en-US" dirty="0" smtClean="0"/>
              <a:t> PFD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5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oatLaunc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" b="5656"/>
          <a:stretch>
            <a:fillRect/>
          </a:stretch>
        </p:blipFill>
        <p:spPr bwMode="auto">
          <a:xfrm>
            <a:off x="5505508" y="3570316"/>
            <a:ext cx="44926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199" y="228600"/>
            <a:ext cx="1200350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Two: Before You Get Underway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Trailering Your Vessel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286000"/>
            <a:ext cx="8077200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the right trailer for your vessel:</a:t>
            </a:r>
          </a:p>
          <a:p>
            <a:pPr>
              <a:spcBef>
                <a:spcPct val="125000"/>
              </a:spcBef>
            </a:pPr>
            <a:r>
              <a:rPr lang="en-US" altLang="en-US" smtClean="0"/>
              <a:t>Width and length of vessel determine width and length of trailer</a:t>
            </a:r>
          </a:p>
          <a:p>
            <a:pPr>
              <a:spcBef>
                <a:spcPct val="125000"/>
              </a:spcBef>
            </a:pPr>
            <a:r>
              <a:rPr lang="en-US" altLang="en-US" smtClean="0"/>
              <a:t>Weight of vessel, engine </a:t>
            </a:r>
            <a:br>
              <a:rPr lang="en-US" altLang="en-US" smtClean="0"/>
            </a:br>
            <a:r>
              <a:rPr lang="en-US" altLang="en-US" smtClean="0"/>
              <a:t>and gear should not </a:t>
            </a:r>
            <a:br>
              <a:rPr lang="en-US" altLang="en-US" smtClean="0"/>
            </a:br>
            <a:r>
              <a:rPr lang="en-US" altLang="en-US" smtClean="0"/>
              <a:t>exceed 90% of trailer’s </a:t>
            </a:r>
            <a:br>
              <a:rPr lang="en-US" altLang="en-US" smtClean="0"/>
            </a:br>
            <a:r>
              <a:rPr lang="en-US" altLang="en-US" smtClean="0"/>
              <a:t>recommended load </a:t>
            </a:r>
            <a:br>
              <a:rPr lang="en-US" altLang="en-US" smtClean="0"/>
            </a:br>
            <a:r>
              <a:rPr lang="en-US" altLang="en-US" smtClean="0"/>
              <a:t>capacity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U. S. Aids To Navigation System (ATON)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600200"/>
            <a:ext cx="8305800" cy="99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 S. Aids to Navigation System uses nuns, cans, and daymarks as lateral navigation markers:</a:t>
            </a:r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2133600" y="2407317"/>
            <a:ext cx="6553200" cy="4811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40000"/>
              </a:spcBef>
            </a:pPr>
            <a:r>
              <a:rPr lang="en-US" alt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Nuns and Cans</a:t>
            </a:r>
            <a:r>
              <a:rPr lang="en-US" altLang="en-US" sz="2400" dirty="0" smtClean="0"/>
              <a:t> – red triangular-shaped (nuns) or green cylindrical-shaped (cans)</a:t>
            </a:r>
          </a:p>
          <a:p>
            <a:pPr>
              <a:spcBef>
                <a:spcPct val="240000"/>
              </a:spcBef>
            </a:pPr>
            <a:r>
              <a:rPr lang="en-US" altLang="en-US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Lighted Buoys</a:t>
            </a:r>
            <a:r>
              <a:rPr lang="en-US" altLang="en-US" sz="2400" dirty="0" smtClean="0"/>
              <a:t> – marked with Lateral System</a:t>
            </a:r>
          </a:p>
          <a:p>
            <a:pPr>
              <a:spcBef>
                <a:spcPct val="240000"/>
              </a:spcBef>
            </a:pPr>
            <a:r>
              <a:rPr lang="en-US" altLang="en-US" sz="24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Daymarks</a:t>
            </a:r>
            <a:r>
              <a:rPr lang="en-US" altLang="en-US" sz="2400" dirty="0" smtClean="0"/>
              <a:t> – red triangles or green squares attached permanently to structures; can be lighted</a:t>
            </a:r>
            <a:endParaRPr lang="en-US" altLang="en-US" sz="2400" dirty="0"/>
          </a:p>
        </p:txBody>
      </p:sp>
      <p:pic>
        <p:nvPicPr>
          <p:cNvPr id="5" name="Picture 4" descr="Buoy_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711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oy_N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175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uoy_Lighted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619500"/>
            <a:ext cx="10064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Buoy_Daymark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162550"/>
            <a:ext cx="11525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U. S. Aids To Navigation System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6705600" cy="2590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 Markers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42900" algn="l"/>
              </a:tabLst>
            </a:pPr>
            <a:r>
              <a:rPr lang="en-US" altLang="en-US" dirty="0" smtClean="0"/>
              <a:t>Colors and numbers mean the same thing regardless of kind of buoy or marker:</a:t>
            </a:r>
          </a:p>
          <a:p>
            <a:pPr marL="0" indent="0">
              <a:spcBef>
                <a:spcPct val="100000"/>
              </a:spcBef>
              <a:tabLst>
                <a:tab pos="342900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	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colors, red lights</a:t>
            </a:r>
            <a:r>
              <a:rPr lang="en-US" altLang="en-US" dirty="0" smtClean="0"/>
              <a:t>, and </a:t>
            </a:r>
            <a:r>
              <a:rPr lang="en-US" altLang="en-US" u="sng" dirty="0" smtClean="0"/>
              <a:t>even numbers</a:t>
            </a:r>
            <a:r>
              <a:rPr lang="en-US" altLang="en-US" dirty="0" smtClean="0"/>
              <a:t> 	indicate right side of channel as boater 	enters from open sea or heads upstream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42900" algn="l"/>
              </a:tabLst>
            </a:pPr>
            <a:endParaRPr lang="en-US" altLang="en-US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286000" y="4876800"/>
            <a:ext cx="5638800" cy="167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60000"/>
              </a:spcBef>
            </a:pPr>
            <a:r>
              <a:rPr lang="en-US" altLang="en-US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 colors, green lights</a:t>
            </a:r>
            <a:r>
              <a:rPr lang="en-US" altLang="en-US" smtClean="0"/>
              <a:t> and </a:t>
            </a:r>
            <a:br>
              <a:rPr lang="en-US" altLang="en-US" smtClean="0"/>
            </a:br>
            <a:r>
              <a:rPr lang="en-US" altLang="en-US" u="sng" smtClean="0"/>
              <a:t>odd numbers</a:t>
            </a:r>
            <a:r>
              <a:rPr lang="en-US" altLang="en-US" smtClean="0"/>
              <a:t> indicate left side of channel as boater enters from open sea or heads upstream</a:t>
            </a:r>
            <a:endParaRPr lang="en-US" altLang="en-US"/>
          </a:p>
        </p:txBody>
      </p:sp>
      <p:pic>
        <p:nvPicPr>
          <p:cNvPr id="5" name="Picture 4" descr="Buoy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050925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uoy_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1050925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U. S. Aids To Navigation System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57200" y="1828800"/>
            <a:ext cx="82296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smtClean="0"/>
              <a:t>Use this phrase as a reminder of the correct course when returning from open waters or heading upstream:</a:t>
            </a:r>
          </a:p>
          <a:p>
            <a:pPr marL="0" indent="0" algn="ctr">
              <a:lnSpc>
                <a:spcPct val="110000"/>
              </a:lnSpc>
              <a:buFontTx/>
              <a:buNone/>
            </a:pPr>
            <a:r>
              <a:rPr lang="en-US" altLang="en-US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“Red Right Returning”</a:t>
            </a:r>
            <a:endParaRPr lang="en-US" alt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9" descr="Nav_RedRightRetu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482975"/>
            <a:ext cx="318135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199" y="228600"/>
            <a:ext cx="1200350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/>
              <a:t>Lesson Three: Operating Your Boat Safely!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4000" i="1" dirty="0" smtClean="0">
                <a:solidFill>
                  <a:schemeClr val="accent1"/>
                </a:solidFill>
              </a:rPr>
              <a:t>Compasses and Charts </a:t>
            </a:r>
            <a:r>
              <a:rPr lang="en-US" altLang="en-US" sz="2000" i="1" dirty="0" smtClean="0">
                <a:solidFill>
                  <a:schemeClr val="accent1"/>
                </a:solidFill>
              </a:rPr>
              <a:t>(cont.)</a:t>
            </a:r>
            <a:endParaRPr lang="en-US" altLang="en-US" sz="2000" i="1" dirty="0">
              <a:solidFill>
                <a:schemeClr val="accent1"/>
              </a:solidFill>
            </a:endParaRPr>
          </a:p>
        </p:txBody>
      </p:sp>
      <p:pic>
        <p:nvPicPr>
          <p:cNvPr id="3" name="Picture 6" descr="Buoy System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72" y="1660358"/>
            <a:ext cx="10347158" cy="4857750"/>
          </a:xfrm>
          <a:prstGeom prst="rect">
            <a:avLst/>
          </a:prstGeom>
          <a:noFill/>
          <a:ln w="222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Personal Watercraft (PWC) 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pic>
        <p:nvPicPr>
          <p:cNvPr id="3" name="Picture 6" descr="PWCSt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362200"/>
            <a:ext cx="3473450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6568" y="2054559"/>
            <a:ext cx="5562600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Steering and stopping a PWC: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PWC are steered by water being forced through steering nozzle at back of unit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Remember you must always </a:t>
            </a:r>
            <a:br>
              <a:rPr lang="en-US" altLang="en-US" dirty="0" smtClean="0"/>
            </a:br>
            <a:r>
              <a:rPr lang="en-US" altLang="en-US" dirty="0" smtClean="0"/>
              <a:t>have power in order to maintain steering control</a:t>
            </a:r>
          </a:p>
          <a:p>
            <a:pPr>
              <a:spcBef>
                <a:spcPct val="75000"/>
              </a:spcBef>
            </a:pPr>
            <a:r>
              <a:rPr lang="en-US" altLang="en-US" dirty="0" smtClean="0"/>
              <a:t>Always allow plenty of room for stopping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8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shing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3280611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6674" y="228600"/>
            <a:ext cx="1171073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Six: Enjoying Water Sports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Fishing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064793" y="1868906"/>
            <a:ext cx="10094497" cy="518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Anglers  using a vessel to fish should:</a:t>
            </a:r>
            <a:r>
              <a:rPr lang="en-US" altLang="en-US" sz="2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50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Know and follow all safe boating laws and requirements</a:t>
            </a:r>
          </a:p>
          <a:p>
            <a:pPr>
              <a:spcBef>
                <a:spcPct val="1000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Pay attention to capacity plate </a:t>
            </a:r>
            <a:br>
              <a:rPr lang="en-US" altLang="en-US" sz="2400" dirty="0" smtClean="0">
                <a:cs typeface="Arial" panose="020B0604020202020204" pitchFamily="34" charset="0"/>
              </a:rPr>
            </a:br>
            <a:r>
              <a:rPr lang="en-US" altLang="en-US" sz="2400" dirty="0" smtClean="0">
                <a:cs typeface="Arial" panose="020B0604020202020204" pitchFamily="34" charset="0"/>
              </a:rPr>
              <a:t>and don’t overload vessel</a:t>
            </a:r>
            <a:endParaRPr lang="en-US" altLang="en-US" sz="2400" dirty="0" smtClean="0">
              <a:latin typeface="Garamond 3" pitchFamily="18" charset="0"/>
              <a:cs typeface="Times New Roman" panose="02020603050405020304" pitchFamily="18" charset="0"/>
            </a:endParaRPr>
          </a:p>
          <a:p>
            <a:pPr>
              <a:spcBef>
                <a:spcPct val="1000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Wear PFD especially when the </a:t>
            </a:r>
            <a:br>
              <a:rPr lang="en-US" altLang="en-US" sz="2400" dirty="0" smtClean="0">
                <a:cs typeface="Arial" panose="020B0604020202020204" pitchFamily="34" charset="0"/>
              </a:rPr>
            </a:br>
            <a:r>
              <a:rPr lang="en-US" altLang="en-US" sz="2400" dirty="0" smtClean="0">
                <a:cs typeface="Arial" panose="020B0604020202020204" pitchFamily="34" charset="0"/>
              </a:rPr>
              <a:t>water is cold or when fishing </a:t>
            </a:r>
            <a:br>
              <a:rPr lang="en-US" altLang="en-US" sz="2400" dirty="0" smtClean="0">
                <a:cs typeface="Arial" panose="020B0604020202020204" pitchFamily="34" charset="0"/>
              </a:rPr>
            </a:br>
            <a:r>
              <a:rPr lang="en-US" altLang="en-US" sz="2400" dirty="0" smtClean="0">
                <a:cs typeface="Arial" panose="020B0604020202020204" pitchFamily="34" charset="0"/>
              </a:rPr>
              <a:t>alone or in remote areas </a:t>
            </a:r>
            <a:endParaRPr lang="en-US" altLang="en-US" sz="2400" dirty="0" smtClean="0">
              <a:latin typeface="Garamond 3" pitchFamily="18" charset="0"/>
              <a:cs typeface="Times New Roman" panose="02020603050405020304" pitchFamily="18" charset="0"/>
            </a:endParaRPr>
          </a:p>
          <a:p>
            <a:pPr>
              <a:spcBef>
                <a:spcPct val="10000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Recycle or toss used fishing line </a:t>
            </a:r>
            <a:br>
              <a:rPr lang="en-US" altLang="en-US" sz="2400" dirty="0" smtClean="0">
                <a:cs typeface="Times New Roman" panose="02020603050405020304" pitchFamily="18" charset="0"/>
              </a:rPr>
            </a:br>
            <a:r>
              <a:rPr lang="en-US" altLang="en-US" sz="2400" dirty="0" smtClean="0">
                <a:cs typeface="Times New Roman" panose="02020603050405020304" pitchFamily="18" charset="0"/>
              </a:rPr>
              <a:t>into receptacles onshore and not </a:t>
            </a:r>
            <a:br>
              <a:rPr lang="en-US" altLang="en-US" sz="2400" dirty="0" smtClean="0">
                <a:cs typeface="Times New Roman" panose="02020603050405020304" pitchFamily="18" charset="0"/>
              </a:rPr>
            </a:br>
            <a:r>
              <a:rPr lang="en-US" altLang="en-US" sz="2400" dirty="0" smtClean="0">
                <a:cs typeface="Times New Roman" panose="02020603050405020304" pitchFamily="18" charset="0"/>
              </a:rPr>
              <a:t>into waters or onto shorelines 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" y="228600"/>
            <a:ext cx="121539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Navigation Lights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1488" y="1708151"/>
            <a:ext cx="8229600" cy="2462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Sidelights</a:t>
            </a:r>
            <a:r>
              <a:rPr lang="en-US" altLang="en-US" sz="2400" dirty="0" smtClean="0"/>
              <a:t> – red and green lights (also called combination lights) visible from side or head-on</a:t>
            </a:r>
          </a:p>
          <a:p>
            <a:pPr marL="0" indent="0">
              <a:spcBef>
                <a:spcPct val="75000"/>
              </a:spcBef>
              <a:tabLst>
                <a:tab pos="342900" algn="l"/>
              </a:tabLst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light indicates vessel’s port (left) side</a:t>
            </a:r>
          </a:p>
          <a:p>
            <a:pPr marL="0" indent="0">
              <a:spcBef>
                <a:spcPct val="75000"/>
              </a:spcBef>
              <a:tabLst>
                <a:tab pos="342900" algn="l"/>
              </a:tabLst>
            </a:pPr>
            <a:r>
              <a:rPr lang="en-US" alt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green</a:t>
            </a:r>
            <a:r>
              <a:rPr lang="en-US" altLang="en-US" dirty="0" smtClean="0">
                <a:solidFill>
                  <a:srgbClr val="33CC33"/>
                </a:solidFill>
              </a:rPr>
              <a:t> </a:t>
            </a:r>
            <a:r>
              <a:rPr lang="en-US" altLang="en-US" dirty="0" smtClean="0"/>
              <a:t>light indicates vessel’s starboard (right) side</a:t>
            </a:r>
          </a:p>
          <a:p>
            <a:pPr marL="0" indent="0">
              <a:spcBef>
                <a:spcPct val="75000"/>
              </a:spcBef>
              <a:tabLst>
                <a:tab pos="342900" algn="l"/>
              </a:tabLst>
            </a:pPr>
            <a:endParaRPr lang="en-US" altLang="en-US" dirty="0"/>
          </a:p>
        </p:txBody>
      </p:sp>
      <p:pic>
        <p:nvPicPr>
          <p:cNvPr id="4" name="Picture 4" descr="NavLight_Cruiser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3748088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NavLight_Runab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70363"/>
            <a:ext cx="3657600" cy="227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Who May Operate A Vessel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  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284" y="1941094"/>
            <a:ext cx="8229600" cy="4764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25000"/>
              </a:spcBef>
              <a:buFontTx/>
              <a:buNone/>
              <a:tabLst>
                <a:tab pos="350838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Boater Safety Certification Requirements for Alabama Residents</a:t>
            </a:r>
          </a:p>
          <a:p>
            <a:pPr marL="0" indent="0">
              <a:spcBef>
                <a:spcPct val="125000"/>
              </a:spcBef>
              <a:tabLst>
                <a:tab pos="350838" algn="l"/>
              </a:tabLst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you are under 12 years of age as of January 1, 2002</a:t>
            </a:r>
            <a:r>
              <a:rPr lang="en-US" altLang="en-US" dirty="0" smtClean="0"/>
              <a:t>: 	may obtain boater safety certification after you turn 12 but may operate a vessel </a:t>
            </a:r>
            <a:r>
              <a:rPr lang="en-US" altLang="en-US" i="1" dirty="0" smtClean="0"/>
              <a:t>only if</a:t>
            </a:r>
            <a:r>
              <a:rPr lang="en-US" altLang="en-US" dirty="0" smtClean="0"/>
              <a:t> person 21 or more with a valid certification is onboard and in position to take immediate physical control of the vessel</a:t>
            </a:r>
          </a:p>
          <a:p>
            <a:pPr marL="0" indent="0">
              <a:spcBef>
                <a:spcPct val="125000"/>
              </a:spcBef>
              <a:tabLst>
                <a:tab pos="350838" algn="l"/>
              </a:tabLst>
            </a:pPr>
            <a:r>
              <a:rPr lang="en-US" altLang="en-US" dirty="0" smtClean="0"/>
              <a:t>	After you turn 14 you may legally operate vessel without supervision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1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Night Navigation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90700"/>
            <a:ext cx="4038600" cy="419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mtClean="0"/>
              <a:t>When you see red and white lights you must </a:t>
            </a:r>
            <a:br>
              <a:rPr lang="en-US" altLang="en-US" smtClean="0"/>
            </a:br>
            <a:r>
              <a:rPr lang="en-US" altLang="en-US" smtClean="0"/>
              <a:t>give-way to other vessel</a:t>
            </a:r>
          </a:p>
          <a:p>
            <a:endParaRPr lang="en-US" altLang="en-US" sz="2000"/>
          </a:p>
        </p:txBody>
      </p:sp>
      <p:sp>
        <p:nvSpPr>
          <p:cNvPr id="4" name="Rectangle 17"/>
          <p:cNvSpPr txBox="1">
            <a:spLocks noChangeArrowheads="1"/>
          </p:cNvSpPr>
          <p:nvPr/>
        </p:nvSpPr>
        <p:spPr>
          <a:xfrm>
            <a:off x="4724400" y="1790700"/>
            <a:ext cx="4038600" cy="419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When you see white and green lights you are the stand-on boat; but, stay alert</a:t>
            </a:r>
            <a:endParaRPr lang="en-US" altLang="en-US"/>
          </a:p>
        </p:txBody>
      </p:sp>
      <p:pic>
        <p:nvPicPr>
          <p:cNvPr id="5" name="Picture 15" descr="NavNight_Red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86100"/>
            <a:ext cx="225742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NavNight_Green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09900"/>
            <a:ext cx="225742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Night Navigation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29000" y="3352800"/>
            <a:ext cx="4953000" cy="2362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When you see </a:t>
            </a:r>
            <a:r>
              <a:rPr lang="en-US" altLang="en-US" i="1" smtClean="0"/>
              <a:t>only</a:t>
            </a:r>
            <a:r>
              <a:rPr lang="en-US" altLang="en-US" smtClean="0"/>
              <a:t> a white light, you are overtaking another vessel or it is anchored and it is the stand-on boat</a:t>
            </a:r>
            <a:endParaRPr lang="en-US" altLang="en-US"/>
          </a:p>
        </p:txBody>
      </p:sp>
      <p:pic>
        <p:nvPicPr>
          <p:cNvPr id="4" name="Picture 8" descr="NavNigh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378075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Night Navigation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71650"/>
            <a:ext cx="8229600" cy="419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When you see red, green and white lights, you are approaching another powerboat head-on and so both boats must give-way</a:t>
            </a:r>
          </a:p>
          <a:p>
            <a:endParaRPr lang="en-US" altLang="en-US" dirty="0"/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4608513" y="3067050"/>
            <a:ext cx="3352800" cy="2571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 smtClean="0"/>
              <a:t>When you see only red and green lights, you are approaching sailboat under sail head-on and you must give-way</a:t>
            </a:r>
          </a:p>
          <a:p>
            <a:endParaRPr lang="en-US" altLang="en-US" sz="2000" dirty="0"/>
          </a:p>
        </p:txBody>
      </p:sp>
      <p:pic>
        <p:nvPicPr>
          <p:cNvPr id="5" name="Picture 13" descr="NavNight_RedGreen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7050"/>
            <a:ext cx="2366963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NavNight_SailRed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78125"/>
            <a:ext cx="2587625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6777790" y="5957637"/>
            <a:ext cx="8382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rot="10800000">
            <a:off x="2936875" y="3195387"/>
            <a:ext cx="8382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199" y="228600"/>
            <a:ext cx="1229226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PFD Requirements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5116" y="1840832"/>
            <a:ext cx="11526252" cy="50171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spcBef>
                <a:spcPct val="125000"/>
              </a:spcBef>
            </a:pPr>
            <a:r>
              <a:rPr lang="en-US" altLang="en-US" sz="2400" dirty="0" smtClean="0"/>
              <a:t>All vessels must carry one Type I, II, III  or V USCG-approved PFD for each person onboard or being towed. If Type V is used, must be approved for activity at hand</a:t>
            </a:r>
          </a:p>
          <a:p>
            <a:pPr marL="341313" indent="-341313">
              <a:spcBef>
                <a:spcPct val="125000"/>
              </a:spcBef>
            </a:pPr>
            <a:r>
              <a:rPr lang="en-US" altLang="en-US" sz="2400" dirty="0" smtClean="0"/>
              <a:t>Vessels 16 ft. or longer must also have one Type IV USCG-approved PFD onboard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/>
              <a:t>Each person onboard PWC must </a:t>
            </a:r>
            <a:r>
              <a:rPr lang="en-US" altLang="en-US" sz="2400" i="1" dirty="0" smtClean="0"/>
              <a:t>wear</a:t>
            </a:r>
            <a:r>
              <a:rPr lang="en-US" altLang="en-US" sz="2400" dirty="0" smtClean="0"/>
              <a:t> a properly secured USCG-approved PFD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/>
              <a:t>Each person being towed behind a vessel must </a:t>
            </a:r>
            <a:r>
              <a:rPr lang="en-US" altLang="en-US" sz="2400" i="1" dirty="0" smtClean="0"/>
              <a:t>wear</a:t>
            </a:r>
            <a:r>
              <a:rPr lang="en-US" altLang="en-US" sz="2400" dirty="0" smtClean="0"/>
              <a:t> a properly secured USCG-approved PFD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/>
              <a:t>Children under 8 must </a:t>
            </a:r>
            <a:r>
              <a:rPr lang="en-US" altLang="en-US" sz="2400" i="1" dirty="0" smtClean="0"/>
              <a:t>wear</a:t>
            </a:r>
            <a:r>
              <a:rPr lang="en-US" altLang="en-US" sz="2400" dirty="0" smtClean="0"/>
              <a:t> a properly secured USCG-approved PFD at all times while onboard any vessel, except when in an enclosed cabin</a:t>
            </a:r>
          </a:p>
          <a:p>
            <a:pPr>
              <a:spcBef>
                <a:spcPct val="125000"/>
              </a:spcBef>
            </a:pPr>
            <a:endParaRPr lang="en-US" altLang="en-US" sz="2400" dirty="0" smtClean="0"/>
          </a:p>
          <a:p>
            <a:pPr marL="341313" indent="-341313">
              <a:spcBef>
                <a:spcPct val="125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8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Personal Flotation Devices (PFDs)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2821" y="2001253"/>
            <a:ext cx="8229600" cy="3429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vessels must be equipped with USCG-approved life jackets called personal flotation devices (PFDs)</a:t>
            </a:r>
          </a:p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	Quantity and type depends on:</a:t>
            </a:r>
          </a:p>
          <a:p>
            <a:pPr lvl="1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Length of vessel</a:t>
            </a:r>
          </a:p>
          <a:p>
            <a:pPr lvl="1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Number of people onboard and/or being towed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8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Personal Flotation Devices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pic>
        <p:nvPicPr>
          <p:cNvPr id="3" name="Picture 3" descr="PFDTyp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3253"/>
            <a:ext cx="1781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871537" y="2314074"/>
            <a:ext cx="609600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 Offshore Life Jackets</a:t>
            </a:r>
          </a:p>
          <a:p>
            <a:pPr marL="285750" indent="-285750">
              <a:spcBef>
                <a:spcPct val="100000"/>
              </a:spcBef>
            </a:pPr>
            <a:r>
              <a:rPr lang="en-US" altLang="en-US" dirty="0" smtClean="0"/>
              <a:t>For rough or remote waters where rescue may take awhile</a:t>
            </a:r>
          </a:p>
          <a:p>
            <a:pPr marL="285750" indent="-285750">
              <a:spcBef>
                <a:spcPct val="100000"/>
              </a:spcBef>
            </a:pPr>
            <a:r>
              <a:rPr lang="en-US" altLang="en-US" dirty="0" smtClean="0"/>
              <a:t>Excellent for flotation -- will turn most unconscious persons face up in water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76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Personal Flotation Devices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pic>
        <p:nvPicPr>
          <p:cNvPr id="3" name="Picture 3" descr="pfdTyp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925638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FDType2Tod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38450"/>
            <a:ext cx="20367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362200" y="2971800"/>
            <a:ext cx="6477000" cy="388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10000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II:  Near-Shore Vests</a:t>
            </a:r>
          </a:p>
          <a:p>
            <a:pPr marL="285750" indent="-285750">
              <a:spcBef>
                <a:spcPct val="100000"/>
              </a:spcBef>
            </a:pPr>
            <a:r>
              <a:rPr lang="en-US" altLang="en-US" smtClean="0"/>
              <a:t>Good for calm waters and fast </a:t>
            </a:r>
            <a:br>
              <a:rPr lang="en-US" altLang="en-US" smtClean="0"/>
            </a:br>
            <a:r>
              <a:rPr lang="en-US" altLang="en-US" smtClean="0"/>
              <a:t>rescues</a:t>
            </a:r>
          </a:p>
          <a:p>
            <a:pPr marL="285750" indent="-285750">
              <a:spcBef>
                <a:spcPct val="100000"/>
              </a:spcBef>
            </a:pPr>
            <a:r>
              <a:rPr lang="en-US" altLang="en-US" smtClean="0"/>
              <a:t>May lack capacity to turn </a:t>
            </a:r>
            <a:br>
              <a:rPr lang="en-US" altLang="en-US" smtClean="0"/>
            </a:br>
            <a:r>
              <a:rPr lang="en-US" altLang="en-US" smtClean="0"/>
              <a:t>unconscious wearers face up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7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Personal Flotation Devices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96390" y="2410327"/>
            <a:ext cx="5486400" cy="3124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 Flotation Aids</a:t>
            </a:r>
          </a:p>
          <a:p>
            <a:pPr marL="341313" indent="-341313">
              <a:spcBef>
                <a:spcPct val="100000"/>
              </a:spcBef>
            </a:pPr>
            <a:r>
              <a:rPr lang="en-US" altLang="en-US" dirty="0" smtClean="0"/>
              <a:t>Good for calm waters and fast rescues</a:t>
            </a:r>
          </a:p>
          <a:p>
            <a:pPr marL="341313" indent="-341313">
              <a:spcBef>
                <a:spcPct val="100000"/>
              </a:spcBef>
            </a:pPr>
            <a:r>
              <a:rPr lang="en-US" altLang="en-US" dirty="0" smtClean="0"/>
              <a:t>Will not turn a person face up</a:t>
            </a:r>
          </a:p>
          <a:p>
            <a:pPr marL="341313" indent="-341313">
              <a:spcBef>
                <a:spcPct val="100000"/>
              </a:spcBef>
            </a:pPr>
            <a:r>
              <a:rPr lang="en-US" altLang="en-US" dirty="0" smtClean="0"/>
              <a:t>Some designed to inflate when you enter water</a:t>
            </a:r>
            <a:endParaRPr lang="en-US" altLang="en-US" dirty="0"/>
          </a:p>
        </p:txBody>
      </p:sp>
      <p:pic>
        <p:nvPicPr>
          <p:cNvPr id="4" name="Picture 4" descr="PFDTyp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4018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Personal Flotation Devices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2971800"/>
            <a:ext cx="5867400" cy="289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IV:  Throwable Devices</a:t>
            </a:r>
          </a:p>
          <a:p>
            <a:pPr>
              <a:spcBef>
                <a:spcPct val="100000"/>
              </a:spcBef>
            </a:pPr>
            <a:r>
              <a:rPr lang="en-US" altLang="en-US" smtClean="0"/>
              <a:t>Cushions or ring buoys designed to be thrown to someone in trouble</a:t>
            </a:r>
          </a:p>
          <a:p>
            <a:pPr>
              <a:spcBef>
                <a:spcPct val="100000"/>
              </a:spcBef>
            </a:pPr>
            <a:r>
              <a:rPr lang="en-US" altLang="en-US" smtClean="0"/>
              <a:t>Not for long hours in rough waters, non-swimmers or the unconscious</a:t>
            </a:r>
            <a:endParaRPr lang="en-US" altLang="en-US"/>
          </a:p>
        </p:txBody>
      </p:sp>
      <p:pic>
        <p:nvPicPr>
          <p:cNvPr id="4" name="Picture 4" descr="PFDTyp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332038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U. S. Aids To Navigation System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790700" y="1619250"/>
            <a:ext cx="8229600" cy="144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4000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Non-Lateral Markers</a:t>
            </a:r>
            <a:b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dirty="0" smtClean="0"/>
              <a:t>Most common are regulatory markers which use orange markings and black lettering, found on lakes and rivers:</a:t>
            </a:r>
          </a:p>
          <a:p>
            <a:pPr marL="0" indent="0"/>
            <a:endParaRPr lang="en-US" altLang="en-US" sz="2000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2209800" y="3314700"/>
            <a:ext cx="6477000" cy="297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Squares</a:t>
            </a:r>
            <a:r>
              <a:rPr lang="en-US" altLang="en-US" smtClean="0"/>
              <a:t> provide information indicating directions, distances, places, food and supplies, repairs, etc.</a:t>
            </a:r>
          </a:p>
          <a:p>
            <a:pPr>
              <a:spcBef>
                <a:spcPct val="75000"/>
              </a:spcBef>
              <a:buFontTx/>
              <a:buNone/>
            </a:pPr>
            <a:endParaRPr lang="en-US" altLang="en-US" smtClean="0"/>
          </a:p>
          <a:p>
            <a:pPr>
              <a:spcBef>
                <a:spcPct val="75000"/>
              </a:spcBef>
            </a:pPr>
            <a:r>
              <a:rPr lang="en-US" altLang="en-US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Diamonds</a:t>
            </a:r>
            <a:r>
              <a:rPr lang="en-US" altLang="en-US" smtClean="0"/>
              <a:t> warn of dangers such as rocks, dams, shoals, construction or stumps</a:t>
            </a:r>
          </a:p>
          <a:p>
            <a:endParaRPr lang="en-US" altLang="en-US"/>
          </a:p>
        </p:txBody>
      </p:sp>
      <p:pic>
        <p:nvPicPr>
          <p:cNvPr id="5" name="Picture 3" descr="Buoy_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9900"/>
            <a:ext cx="118110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uoy_D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838700"/>
            <a:ext cx="1181100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apacity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86188"/>
            <a:ext cx="3436938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199" y="228600"/>
            <a:ext cx="1192329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Two: Before You Get Underway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Capacity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286000"/>
            <a:ext cx="82296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2500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Never take a vessel on the water with too many people </a:t>
            </a:r>
            <a:b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too much gear onboard.  Vessels loaded beyond capacity will more easily swamp or capsize</a:t>
            </a:r>
          </a:p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dirty="0" smtClean="0"/>
              <a:t>	Capacity plate is located </a:t>
            </a:r>
            <a:br>
              <a:rPr lang="en-US" altLang="en-US" dirty="0" smtClean="0"/>
            </a:br>
            <a:r>
              <a:rPr lang="en-US" altLang="en-US" dirty="0" smtClean="0"/>
              <a:t>	near the operator’s position </a:t>
            </a:r>
            <a:br>
              <a:rPr lang="en-US" altLang="en-US" dirty="0" smtClean="0"/>
            </a:br>
            <a:r>
              <a:rPr lang="en-US" altLang="en-US" dirty="0" smtClean="0"/>
              <a:t>	or on the </a:t>
            </a:r>
            <a:r>
              <a:rPr lang="en-US" altLang="en-US" dirty="0" smtClean="0"/>
              <a:t>transom.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13905"/>
            <a:ext cx="2552930" cy="14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070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cs typeface="Arial" panose="020B0604020202020204" pitchFamily="34" charset="0"/>
              </a:rPr>
              <a:t>Lesson Five: Boating Emergencies</a:t>
            </a:r>
            <a:br>
              <a:rPr lang="en-US" altLang="en-US" sz="4000" dirty="0" smtClean="0">
                <a:cs typeface="Arial" panose="020B0604020202020204" pitchFamily="34" charset="0"/>
              </a:rPr>
            </a:br>
            <a:r>
              <a:rPr lang="en-US" altLang="en-US" sz="40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Boating Accidents </a:t>
            </a:r>
            <a:r>
              <a:rPr lang="en-US" altLang="en-US" sz="2000" i="1" dirty="0" smtClean="0">
                <a:solidFill>
                  <a:schemeClr val="accent1"/>
                </a:solidFill>
              </a:rPr>
              <a:t>(cont.)</a:t>
            </a:r>
            <a:endParaRPr lang="en-US" altLang="en-US" sz="2000" i="1" dirty="0">
              <a:solidFill>
                <a:schemeClr val="accent1"/>
              </a:solidFill>
            </a:endParaRPr>
          </a:p>
        </p:txBody>
      </p:sp>
      <p:pic>
        <p:nvPicPr>
          <p:cNvPr id="3" name="Picture 3" descr="Boat a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03" y="2405659"/>
            <a:ext cx="3292475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442787" y="1495925"/>
            <a:ext cx="4876800" cy="5233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250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Knowing your boating environment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Become familiar with locations of shallow water and submerged </a:t>
            </a:r>
            <a:br>
              <a:rPr lang="en-US" altLang="en-US" sz="2400" dirty="0" smtClean="0">
                <a:cs typeface="Arial" panose="020B0604020202020204" pitchFamily="34" charset="0"/>
              </a:rPr>
            </a:br>
            <a:r>
              <a:rPr lang="en-US" altLang="en-US" sz="2400" dirty="0" smtClean="0">
                <a:cs typeface="Arial" panose="020B0604020202020204" pitchFamily="34" charset="0"/>
              </a:rPr>
              <a:t>objects before you go out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>
                <a:cs typeface="Arial" panose="020B0604020202020204" pitchFamily="34" charset="0"/>
              </a:rPr>
              <a:t>Learn to read chart to determine </a:t>
            </a:r>
            <a:br>
              <a:rPr lang="en-US" altLang="en-US" sz="2400" dirty="0" smtClean="0">
                <a:cs typeface="Arial" panose="020B0604020202020204" pitchFamily="34" charset="0"/>
              </a:rPr>
            </a:br>
            <a:r>
              <a:rPr lang="en-US" altLang="en-US" sz="2400" dirty="0" smtClean="0">
                <a:cs typeface="Arial" panose="020B0604020202020204" pitchFamily="34" charset="0"/>
              </a:rPr>
              <a:t>your position and depth</a:t>
            </a:r>
          </a:p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sz="2400" dirty="0" smtClean="0">
                <a:cs typeface="Times New Roman" panose="02020603050405020304" pitchFamily="18" charset="0"/>
              </a:rPr>
              <a:t>  Stop the engine and lift outdrive</a:t>
            </a:r>
          </a:p>
          <a:p>
            <a:pPr marL="0" indent="0">
              <a:spcBef>
                <a:spcPct val="125000"/>
              </a:spcBef>
              <a:tabLst>
                <a:tab pos="342900" algn="l"/>
              </a:tabLst>
            </a:pPr>
            <a:r>
              <a:rPr lang="en-US" altLang="en-US" sz="2400" dirty="0" smtClean="0">
                <a:cs typeface="Times New Roman" panose="02020603050405020304" pitchFamily="18" charset="0"/>
              </a:rPr>
              <a:t>	Shift weight in the vessel to the area furthest away from the point of impact</a:t>
            </a:r>
          </a:p>
          <a:p>
            <a:pPr>
              <a:spcBef>
                <a:spcPct val="125000"/>
              </a:spcBef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nchor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981200"/>
            <a:ext cx="303688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Anchoring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695450"/>
            <a:ext cx="5867400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commonly used anchors are:</a:t>
            </a:r>
          </a:p>
          <a:p>
            <a:endParaRPr lang="en-US" alt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04800" y="2362200"/>
            <a:ext cx="5638800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5000"/>
              </a:spcBef>
            </a:pPr>
            <a:r>
              <a:rPr lang="en-US" altLang="en-US" sz="21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Plow style anchor</a:t>
            </a:r>
            <a:r>
              <a:rPr lang="en-US" altLang="en-US" sz="2100" smtClean="0"/>
              <a:t> good for most vessels; holds by digging itself into bottom sediments</a:t>
            </a:r>
          </a:p>
          <a:p>
            <a:pPr>
              <a:spcBef>
                <a:spcPct val="75000"/>
              </a:spcBef>
            </a:pPr>
            <a:r>
              <a:rPr lang="en-US" altLang="en-US" sz="21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Fluke style anchor</a:t>
            </a:r>
            <a:r>
              <a:rPr lang="en-US" altLang="en-US" sz="2100" smtClean="0"/>
              <a:t> (Danforth®) similar to plow style, but more lightweight</a:t>
            </a:r>
          </a:p>
          <a:p>
            <a:pPr>
              <a:spcBef>
                <a:spcPct val="75000"/>
              </a:spcBef>
            </a:pPr>
            <a:r>
              <a:rPr lang="en-US" altLang="en-US" sz="21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Mushroom anchor</a:t>
            </a:r>
            <a:r>
              <a:rPr lang="en-US" altLang="en-US" sz="2100" smtClean="0"/>
              <a:t> shouldn’t be used to anchor vessel larger than small canoe, rowboat, sailboat or inflatable since it has little holding power; never use to hold vessel in rough water or weather</a:t>
            </a:r>
            <a:endParaRPr lang="en-US" altLang="en-US" sz="2100"/>
          </a:p>
        </p:txBody>
      </p:sp>
    </p:spTree>
    <p:extLst>
      <p:ext uri="{BB962C8B-B14F-4D97-AF65-F5344CB8AC3E}">
        <p14:creationId xmlns:p14="http://schemas.microsoft.com/office/powerpoint/2010/main" val="29196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/>
              <a:t>Lesson Three: Operating Your Boat Safely!</a:t>
            </a:r>
            <a:r>
              <a:rPr lang="en-US" altLang="en-US" sz="4000" i="1" dirty="0" smtClean="0">
                <a:solidFill>
                  <a:schemeClr val="accent1"/>
                </a:solidFill>
              </a:rPr>
              <a:t/>
            </a:r>
            <a:br>
              <a:rPr lang="en-US" altLang="en-US" sz="4000" i="1" dirty="0" smtClean="0">
                <a:solidFill>
                  <a:schemeClr val="accent1"/>
                </a:solidFill>
              </a:rPr>
            </a:br>
            <a:r>
              <a:rPr lang="en-US" altLang="en-US" sz="4000" i="1" dirty="0" smtClean="0">
                <a:solidFill>
                  <a:schemeClr val="accent1"/>
                </a:solidFill>
              </a:rPr>
              <a:t> Anchoring </a:t>
            </a:r>
            <a:r>
              <a:rPr lang="en-US" altLang="en-US" sz="2000" i="1" dirty="0" smtClean="0">
                <a:solidFill>
                  <a:schemeClr val="accent1"/>
                </a:solidFill>
              </a:rPr>
              <a:t>(cont.)</a:t>
            </a:r>
            <a:endParaRPr lang="en-US" altLang="en-US" sz="2000" i="1" dirty="0">
              <a:solidFill>
                <a:schemeClr val="accent1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1620253"/>
            <a:ext cx="7948863" cy="48567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 these guidelines when anchoring your vessel: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/>
              <a:t>Attach 7-8 feet of galvanized chain to anchor to help prevent abrasion of anchor line from sand or rock on bottom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/>
              <a:t>Select area of little or no current, protected from weather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/>
              <a:t>Lower anchor over the bow to bottom, then slowly back </a:t>
            </a:r>
            <a:br>
              <a:rPr lang="en-US" altLang="en-US" sz="2400" dirty="0" smtClean="0"/>
            </a:br>
            <a:r>
              <a:rPr lang="en-US" altLang="en-US" sz="2400" dirty="0" smtClean="0"/>
              <a:t>away downwind or down current</a:t>
            </a:r>
          </a:p>
          <a:p>
            <a:pPr>
              <a:spcBef>
                <a:spcPct val="125000"/>
              </a:spcBef>
            </a:pPr>
            <a:r>
              <a:rPr lang="en-US" altLang="en-US" sz="2400" u="sng" dirty="0" smtClean="0"/>
              <a:t>Never</a:t>
            </a:r>
            <a:r>
              <a:rPr lang="en-US" altLang="en-US" sz="2400" dirty="0" smtClean="0"/>
              <a:t> anchor from stern as this can make vessel unstable</a:t>
            </a:r>
          </a:p>
          <a:p>
            <a:pPr>
              <a:spcBef>
                <a:spcPct val="125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4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9074" y="2081463"/>
            <a:ext cx="11526252" cy="2538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00000"/>
              </a:spcBef>
              <a:buFontTx/>
              <a:buNone/>
            </a:pPr>
            <a:r>
              <a:rPr lang="en-US" alt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 Down Flag</a:t>
            </a:r>
            <a:r>
              <a:rPr lang="en-US" altLang="en-US" sz="2400" dirty="0" smtClean="0"/>
              <a:t>  Federal and state law requires scuba divers and snorkelers display diver down flag to mark diving area. Alabama law requires vessel operators stay at least 100 ft. from displayed flag.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altLang="en-US" sz="2400" dirty="0" smtClean="0"/>
              <a:t>A rectangular red flag, at least 12 x 12 inches, with a white diagonal stripe used to indicate presence of submerged diver in the area. Alabama law requires divers prominently display this flag and stay within 50 ft. radius of the flag</a:t>
            </a:r>
          </a:p>
          <a:p>
            <a:pPr marL="0" indent="0">
              <a:spcBef>
                <a:spcPct val="10000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Other Equipment and Regulations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pic>
        <p:nvPicPr>
          <p:cNvPr id="4" name="Picture 4" descr="FlagDi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8894" y="4331369"/>
            <a:ext cx="2185737" cy="2286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cs typeface="Arial" panose="020B0604020202020204" pitchFamily="34" charset="0"/>
              </a:rPr>
              <a:t>Lesson Five: Boating Emergencies</a:t>
            </a:r>
            <a:br>
              <a:rPr lang="en-US" altLang="en-US" dirty="0" smtClean="0">
                <a:cs typeface="Arial" panose="020B0604020202020204" pitchFamily="34" charset="0"/>
              </a:rPr>
            </a:br>
            <a:r>
              <a:rPr lang="en-US" altLang="en-US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Boating Accidents </a:t>
            </a:r>
            <a:r>
              <a:rPr lang="en-US" altLang="en-US" sz="24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(cont.)</a:t>
            </a:r>
            <a:endParaRPr lang="en-US" altLang="en-US" sz="2400" i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9073" y="1672388"/>
            <a:ext cx="11606463" cy="5915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500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If vessel sinks or floats away, don’t panic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If you are wearing a PFD, make sure it is securely fastened, remain calm, and wait for help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If you aren’t wearing a PFD, look for one floating in the water or other buoyant items to use as a flotation device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Make sure others are wearing PFDs or have a buoyant item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If there is no other means of support, you may have to tread water or simply float</a:t>
            </a:r>
          </a:p>
          <a:p>
            <a:pPr>
              <a:spcBef>
                <a:spcPct val="125000"/>
              </a:spcBef>
            </a:pPr>
            <a:r>
              <a:rPr lang="en-US" altLang="en-US" sz="2400" dirty="0" smtClean="0">
                <a:cs typeface="Times New Roman" panose="02020603050405020304" pitchFamily="18" charset="0"/>
              </a:rPr>
              <a:t>In cold water, float rather than tread to reduce hypothermia</a:t>
            </a:r>
          </a:p>
          <a:p>
            <a:pPr>
              <a:spcBef>
                <a:spcPct val="125000"/>
              </a:spcBef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830179" y="228600"/>
            <a:ext cx="1057575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Six: Enjoying Water Sports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Responsibilities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287379" y="2895600"/>
            <a:ext cx="8305800" cy="396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Operators  are responsible for ensuring that their passengers understand basic safety practices and laws:</a:t>
            </a:r>
          </a:p>
          <a:p>
            <a:pPr marL="0" indent="0">
              <a:spcBef>
                <a:spcPct val="12500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smtClean="0"/>
              <a:t>Use a pre-departure checklist to ensure you’ve taken necessary safety precautions then discuss with your passengers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25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Four: Legal Requirements</a:t>
            </a:r>
            <a:br>
              <a:rPr lang="en-US" altLang="en-US" dirty="0" smtClean="0"/>
            </a:br>
            <a:r>
              <a:rPr lang="en-US" altLang="en-US" i="1" dirty="0" smtClean="0">
                <a:solidFill>
                  <a:schemeClr val="accent1"/>
                </a:solidFill>
              </a:rPr>
              <a:t>Visual Distress Signals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989" y="1744578"/>
            <a:ext cx="11702715" cy="4961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4000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Visual Distress Signals (VDSs) allow vessel operators to signal for help in the event of an emergency</a:t>
            </a:r>
          </a:p>
          <a:p>
            <a:pPr marL="0" indent="0">
              <a:spcBef>
                <a:spcPct val="125000"/>
              </a:spcBef>
              <a:buFontTx/>
              <a:buNone/>
              <a:tabLst>
                <a:tab pos="342900" algn="l"/>
              </a:tabLst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VDSs must be in serviceable condition, readily accessible and certified as complying with USCG requirements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VDSs are classified as:</a:t>
            </a:r>
            <a:r>
              <a:rPr lang="en-US" altLang="en-US" dirty="0"/>
              <a:t> </a:t>
            </a:r>
            <a:r>
              <a:rPr lang="en-US" altLang="en-US" dirty="0" smtClean="0"/>
              <a:t>						</a:t>
            </a:r>
            <a:r>
              <a:rPr lang="en-US" alt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VDSs are either:</a:t>
            </a:r>
          </a:p>
          <a:p>
            <a:pPr>
              <a:spcBef>
                <a:spcPct val="75000"/>
              </a:spcBef>
            </a:pPr>
            <a:r>
              <a:rPr lang="en-US" altLang="en-US" sz="2400" dirty="0" smtClean="0"/>
              <a:t>Day signals (visible in bright sunlight)                                      Pyrotechnic (smoke and flames)</a:t>
            </a:r>
          </a:p>
          <a:p>
            <a:pPr>
              <a:spcBef>
                <a:spcPct val="75000"/>
              </a:spcBef>
            </a:pPr>
            <a:r>
              <a:rPr lang="en-US" altLang="en-US" sz="2400" dirty="0" smtClean="0"/>
              <a:t>Night signals (visible at night) 			         Non-pyrotechnic (non-combustible)</a:t>
            </a:r>
          </a:p>
          <a:p>
            <a:pPr>
              <a:spcBef>
                <a:spcPct val="75000"/>
              </a:spcBef>
            </a:pPr>
            <a:r>
              <a:rPr lang="en-US" altLang="en-US" sz="2400" dirty="0" smtClean="0"/>
              <a:t>Both day and night signals</a:t>
            </a:r>
          </a:p>
          <a:p>
            <a:pPr marL="0" indent="0">
              <a:spcBef>
                <a:spcPct val="125000"/>
              </a:spcBef>
              <a:buFontTx/>
              <a:buNone/>
              <a:tabLst>
                <a:tab pos="342900" algn="l"/>
              </a:tabLst>
            </a:pPr>
            <a:endParaRPr lang="en-US" alt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4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DSOrange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343400"/>
            <a:ext cx="15335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VDSElectric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1673225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DSRedFl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61" y="1751806"/>
            <a:ext cx="1509713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VDSRedMete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800225"/>
            <a:ext cx="15605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DSOrangeSmo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00225"/>
            <a:ext cx="16764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cs typeface="Arial" panose="020B0604020202020204" pitchFamily="34" charset="0"/>
              </a:rPr>
              <a:t>Lesson Four: Legal Requirements</a:t>
            </a:r>
            <a:br>
              <a:rPr lang="en-US" altLang="en-US" sz="4000" dirty="0" smtClean="0">
                <a:cs typeface="Arial" panose="020B0604020202020204" pitchFamily="34" charset="0"/>
              </a:rPr>
            </a:br>
            <a:r>
              <a:rPr lang="en-US" altLang="en-US" sz="40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Visual Distress Signals </a:t>
            </a:r>
            <a:r>
              <a:rPr lang="en-US" altLang="en-US" sz="20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(cont.)</a:t>
            </a:r>
            <a:endParaRPr lang="en-US" altLang="en-US" sz="2000" i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89125" y="1343025"/>
            <a:ext cx="536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Pyrotechnic Visual Distress Signals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90600" y="3276600"/>
            <a:ext cx="716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Orange Smoke		Red Meteor		Red Flare</a:t>
            </a:r>
          </a:p>
          <a:p>
            <a:r>
              <a:rPr lang="en-US" altLang="en-US" sz="1600">
                <a:latin typeface="Arial" panose="020B0604020202020204" pitchFamily="34" charset="0"/>
              </a:rPr>
              <a:t>  </a:t>
            </a:r>
            <a:r>
              <a:rPr lang="en-US" alt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Day Signal	Day and Night Signal	Day and Night Signal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09800" y="5972175"/>
            <a:ext cx="579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  <a:tab pos="2628900" algn="l"/>
                <a:tab pos="4686300" algn="l"/>
                <a:tab pos="5143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Electric Light		Orange Flag		 </a:t>
            </a:r>
            <a:r>
              <a:rPr lang="en-US" alt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Night Signal		 Day Signal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28800" y="3898900"/>
            <a:ext cx="605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Non-Pyrotechnic Visual Distress Signals</a:t>
            </a:r>
          </a:p>
        </p:txBody>
      </p:sp>
    </p:spTree>
    <p:extLst>
      <p:ext uri="{BB962C8B-B14F-4D97-AF65-F5344CB8AC3E}">
        <p14:creationId xmlns:p14="http://schemas.microsoft.com/office/powerpoint/2010/main" val="24916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Docking 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457200" y="3200400"/>
            <a:ext cx="8229600" cy="3276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5000"/>
              </a:spcBef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Docking basics:</a:t>
            </a:r>
          </a:p>
          <a:p>
            <a:pPr>
              <a:spcBef>
                <a:spcPct val="100000"/>
              </a:spcBef>
            </a:pPr>
            <a:r>
              <a:rPr lang="en-US" altLang="en-US" smtClean="0"/>
              <a:t>Approach into wind if possible and move slowly</a:t>
            </a:r>
          </a:p>
          <a:p>
            <a:pPr>
              <a:spcBef>
                <a:spcPct val="100000"/>
              </a:spcBef>
            </a:pPr>
            <a:r>
              <a:rPr lang="en-US" altLang="en-US" smtClean="0"/>
              <a:t>Bring vessel to stop by using reverse gear</a:t>
            </a:r>
          </a:p>
          <a:p>
            <a:pPr>
              <a:spcBef>
                <a:spcPct val="100000"/>
              </a:spcBef>
            </a:pPr>
            <a:r>
              <a:rPr lang="en-US" altLang="en-US" smtClean="0"/>
              <a:t>Never try to stop with your arms or legs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4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228600"/>
            <a:ext cx="1211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/>
              <a:t>Lesson Three: Operating Your Boat Safely!</a:t>
            </a:r>
            <a:r>
              <a:rPr lang="en-US" altLang="en-US" i="1" dirty="0" smtClean="0">
                <a:solidFill>
                  <a:schemeClr val="accent1"/>
                </a:solidFill>
              </a:rPr>
              <a:t/>
            </a:r>
            <a:br>
              <a:rPr lang="en-US" altLang="en-US" i="1" dirty="0" smtClean="0">
                <a:solidFill>
                  <a:schemeClr val="accent1"/>
                </a:solidFill>
              </a:rPr>
            </a:br>
            <a:r>
              <a:rPr lang="en-US" altLang="en-US" i="1" dirty="0" smtClean="0">
                <a:solidFill>
                  <a:schemeClr val="accent1"/>
                </a:solidFill>
              </a:rPr>
              <a:t> Docking </a:t>
            </a:r>
            <a:r>
              <a:rPr lang="en-US" altLang="en-US" sz="2400" i="1" dirty="0" smtClean="0">
                <a:solidFill>
                  <a:schemeClr val="accent1"/>
                </a:solidFill>
              </a:rPr>
              <a:t>(cont.)</a:t>
            </a:r>
            <a:endParaRPr lang="en-US" alt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7076" y="2177934"/>
            <a:ext cx="4572000" cy="381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5000"/>
              </a:spcBef>
              <a:buFontTx/>
              <a:buNone/>
            </a:pPr>
            <a:r>
              <a:rPr lang="en-US" alt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there is no wind or current:</a:t>
            </a:r>
          </a:p>
          <a:p>
            <a:pPr>
              <a:spcBef>
                <a:spcPct val="100000"/>
              </a:spcBef>
            </a:pPr>
            <a:r>
              <a:rPr lang="en-US" altLang="en-US" dirty="0" smtClean="0"/>
              <a:t>Approach dock at a narrow </a:t>
            </a:r>
            <a:br>
              <a:rPr lang="en-US" altLang="en-US" dirty="0" smtClean="0"/>
            </a:br>
            <a:r>
              <a:rPr lang="en-US" altLang="en-US" dirty="0" smtClean="0"/>
              <a:t>angle (10° to 20°)</a:t>
            </a:r>
          </a:p>
          <a:p>
            <a:pPr>
              <a:spcBef>
                <a:spcPct val="100000"/>
              </a:spcBef>
            </a:pPr>
            <a:r>
              <a:rPr lang="en-US" altLang="en-US" dirty="0" smtClean="0"/>
              <a:t>When close enough, secure </a:t>
            </a:r>
            <a:br>
              <a:rPr lang="en-US" altLang="en-US" dirty="0" smtClean="0"/>
            </a:br>
            <a:r>
              <a:rPr lang="en-US" altLang="en-US" dirty="0" smtClean="0"/>
              <a:t>bow line</a:t>
            </a:r>
          </a:p>
          <a:p>
            <a:pPr>
              <a:spcBef>
                <a:spcPct val="100000"/>
              </a:spcBef>
            </a:pPr>
            <a:r>
              <a:rPr lang="en-US" altLang="en-US" dirty="0" smtClean="0"/>
              <a:t>Swing stern in, secure it, then shut off engine</a:t>
            </a:r>
            <a:endParaRPr lang="en-US" altLang="en-US" dirty="0"/>
          </a:p>
        </p:txBody>
      </p:sp>
      <p:pic>
        <p:nvPicPr>
          <p:cNvPr id="4" name="Picture 4" descr="Dock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51188"/>
            <a:ext cx="33369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1619</Words>
  <Application>Microsoft Office PowerPoint</Application>
  <PresentationFormat>Widescreen</PresentationFormat>
  <Paragraphs>188</Paragraphs>
  <Slides>44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Garamond 3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Peters,Ron</dc:creator>
  <cp:lastModifiedBy>King,Michael</cp:lastModifiedBy>
  <cp:revision>24</cp:revision>
  <dcterms:created xsi:type="dcterms:W3CDTF">2018-01-10T14:03:49Z</dcterms:created>
  <dcterms:modified xsi:type="dcterms:W3CDTF">2019-08-09T15:15:57Z</dcterms:modified>
</cp:coreProperties>
</file>