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310"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80" r:id="rId24"/>
    <p:sldId id="279" r:id="rId25"/>
    <p:sldId id="281" r:id="rId26"/>
    <p:sldId id="282" r:id="rId27"/>
    <p:sldId id="283" r:id="rId28"/>
    <p:sldId id="284" r:id="rId29"/>
    <p:sldId id="285" r:id="rId30"/>
    <p:sldId id="286" r:id="rId31"/>
    <p:sldId id="309" r:id="rId32"/>
    <p:sldId id="288" r:id="rId33"/>
    <p:sldId id="287"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12/5/2016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12/5/2016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12/5/2016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12/5/2016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12/5/2016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12/5/2016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12/5/2016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12/5/2016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12/5/2016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Intro to Power Tools</a:t>
            </a:r>
            <a:endParaRPr lang="en-US" b="1" dirty="0">
              <a:solidFill>
                <a:schemeClr val="tx1"/>
              </a:solidFill>
            </a:endParaRPr>
          </a:p>
        </p:txBody>
      </p:sp>
      <p:pic>
        <p:nvPicPr>
          <p:cNvPr id="6" name="Content Placeholder 5"/>
          <p:cNvPicPr>
            <a:picLocks noGrp="1" noChangeAspect="1"/>
          </p:cNvPicPr>
          <p:nvPr>
            <p:ph idx="1"/>
          </p:nvPr>
        </p:nvPicPr>
        <p:blipFill>
          <a:blip r:embed="rId2"/>
          <a:stretch>
            <a:fillRect/>
          </a:stretch>
        </p:blipFill>
        <p:spPr>
          <a:xfrm>
            <a:off x="3089246" y="1573376"/>
            <a:ext cx="6013507" cy="4774725"/>
          </a:xfrm>
          <a:prstGeom prst="rect">
            <a:avLst/>
          </a:prstGeom>
        </p:spPr>
      </p:pic>
    </p:spTree>
    <p:extLst>
      <p:ext uri="{BB962C8B-B14F-4D97-AF65-F5344CB8AC3E}">
        <p14:creationId xmlns:p14="http://schemas.microsoft.com/office/powerpoint/2010/main" val="246750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Paddle or Spade Bits</a:t>
            </a:r>
            <a:endParaRPr lang="en-US" b="1" dirty="0">
              <a:solidFill>
                <a:schemeClr val="tx1"/>
              </a:solidFill>
            </a:endParaRPr>
          </a:p>
        </p:txBody>
      </p:sp>
      <p:sp>
        <p:nvSpPr>
          <p:cNvPr id="2" name="Content Placeholder 1"/>
          <p:cNvSpPr>
            <a:spLocks noGrp="1"/>
          </p:cNvSpPr>
          <p:nvPr>
            <p:ph idx="1"/>
          </p:nvPr>
        </p:nvSpPr>
        <p:spPr>
          <a:xfrm>
            <a:off x="1120000" y="1825625"/>
            <a:ext cx="5769531" cy="4351338"/>
          </a:xfrm>
        </p:spPr>
        <p:txBody>
          <a:bodyPr>
            <a:normAutofit/>
          </a:bodyPr>
          <a:lstStyle/>
          <a:p>
            <a:r>
              <a:rPr lang="en-US" sz="3600" b="1" dirty="0" smtClean="0"/>
              <a:t>A paddle bit or spade bit is also used for wood.</a:t>
            </a:r>
          </a:p>
          <a:p>
            <a:r>
              <a:rPr lang="en-US" sz="3600" b="1" dirty="0" smtClean="0"/>
              <a:t>The bit size is measured by the paddle’s diameter, which generally ranges from ½ inch to 1 ½ inch.</a:t>
            </a:r>
            <a:endParaRPr lang="en-US" sz="3600" b="1" dirty="0"/>
          </a:p>
        </p:txBody>
      </p:sp>
      <p:pic>
        <p:nvPicPr>
          <p:cNvPr id="3" name="Picture 2"/>
          <p:cNvPicPr>
            <a:picLocks noChangeAspect="1"/>
          </p:cNvPicPr>
          <p:nvPr/>
        </p:nvPicPr>
        <p:blipFill>
          <a:blip r:embed="rId2"/>
          <a:stretch>
            <a:fillRect/>
          </a:stretch>
        </p:blipFill>
        <p:spPr>
          <a:xfrm>
            <a:off x="6889531" y="1690688"/>
            <a:ext cx="5023946" cy="3767960"/>
          </a:xfrm>
          <a:prstGeom prst="rect">
            <a:avLst/>
          </a:prstGeom>
        </p:spPr>
      </p:pic>
    </p:spTree>
    <p:extLst>
      <p:ext uri="{BB962C8B-B14F-4D97-AF65-F5344CB8AC3E}">
        <p14:creationId xmlns:p14="http://schemas.microsoft.com/office/powerpoint/2010/main" val="15433207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Masonry Bits</a:t>
            </a:r>
            <a:endParaRPr lang="en-US" b="1" dirty="0">
              <a:solidFill>
                <a:schemeClr val="tx1"/>
              </a:solidFill>
            </a:endParaRPr>
          </a:p>
        </p:txBody>
      </p:sp>
      <p:sp>
        <p:nvSpPr>
          <p:cNvPr id="2" name="Content Placeholder 1"/>
          <p:cNvSpPr>
            <a:spLocks noGrp="1"/>
          </p:cNvSpPr>
          <p:nvPr>
            <p:ph idx="1"/>
          </p:nvPr>
        </p:nvSpPr>
        <p:spPr>
          <a:xfrm>
            <a:off x="1120000" y="1825625"/>
            <a:ext cx="5075848" cy="4351338"/>
          </a:xfrm>
        </p:spPr>
        <p:txBody>
          <a:bodyPr>
            <a:normAutofit/>
          </a:bodyPr>
          <a:lstStyle/>
          <a:p>
            <a:r>
              <a:rPr lang="en-US" sz="3600" b="1" dirty="0" smtClean="0">
                <a:solidFill>
                  <a:srgbClr val="FFC000"/>
                </a:solidFill>
              </a:rPr>
              <a:t>A masonry bit, which has a carbide tip, is used in concrete, stone, slate and ceramic.</a:t>
            </a:r>
            <a:endParaRPr lang="en-US" sz="3600" b="1" dirty="0">
              <a:solidFill>
                <a:srgbClr val="FFC000"/>
              </a:solidFill>
            </a:endParaRPr>
          </a:p>
        </p:txBody>
      </p:sp>
      <p:pic>
        <p:nvPicPr>
          <p:cNvPr id="5" name="Picture 4"/>
          <p:cNvPicPr>
            <a:picLocks noChangeAspect="1"/>
          </p:cNvPicPr>
          <p:nvPr/>
        </p:nvPicPr>
        <p:blipFill>
          <a:blip r:embed="rId2"/>
          <a:stretch>
            <a:fillRect/>
          </a:stretch>
        </p:blipFill>
        <p:spPr>
          <a:xfrm>
            <a:off x="6731876" y="1466193"/>
            <a:ext cx="5081751" cy="5081751"/>
          </a:xfrm>
          <a:prstGeom prst="rect">
            <a:avLst/>
          </a:prstGeom>
        </p:spPr>
      </p:pic>
    </p:spTree>
    <p:extLst>
      <p:ext uri="{BB962C8B-B14F-4D97-AF65-F5344CB8AC3E}">
        <p14:creationId xmlns:p14="http://schemas.microsoft.com/office/powerpoint/2010/main" val="2673770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Auger Bits</a:t>
            </a:r>
            <a:endParaRPr lang="en-US" b="1" dirty="0">
              <a:solidFill>
                <a:schemeClr val="tx1"/>
              </a:solidFill>
            </a:endParaRPr>
          </a:p>
        </p:txBody>
      </p:sp>
      <p:sp>
        <p:nvSpPr>
          <p:cNvPr id="2" name="Content Placeholder 1"/>
          <p:cNvSpPr>
            <a:spLocks noGrp="1"/>
          </p:cNvSpPr>
          <p:nvPr>
            <p:ph idx="1"/>
          </p:nvPr>
        </p:nvSpPr>
        <p:spPr>
          <a:xfrm>
            <a:off x="1120000" y="1825625"/>
            <a:ext cx="5564579" cy="4351338"/>
          </a:xfrm>
        </p:spPr>
        <p:txBody>
          <a:bodyPr>
            <a:normAutofit/>
          </a:bodyPr>
          <a:lstStyle/>
          <a:p>
            <a:r>
              <a:rPr lang="en-US" sz="3600" b="1" dirty="0" smtClean="0"/>
              <a:t>The auger drill bit is used for drilling wood and other soft materials, but not for drilling metal.</a:t>
            </a:r>
          </a:p>
          <a:p>
            <a:r>
              <a:rPr lang="en-US" sz="3600" b="1" dirty="0" smtClean="0"/>
              <a:t>As a rule the point of a bit should be sharper for softer materials than harder ones.</a:t>
            </a:r>
            <a:endParaRPr lang="en-US" sz="3600" b="1" dirty="0"/>
          </a:p>
        </p:txBody>
      </p:sp>
      <p:pic>
        <p:nvPicPr>
          <p:cNvPr id="3" name="Picture 2"/>
          <p:cNvPicPr>
            <a:picLocks noChangeAspect="1"/>
          </p:cNvPicPr>
          <p:nvPr/>
        </p:nvPicPr>
        <p:blipFill>
          <a:blip r:embed="rId2"/>
          <a:stretch>
            <a:fillRect/>
          </a:stretch>
        </p:blipFill>
        <p:spPr>
          <a:xfrm>
            <a:off x="6925523" y="1825625"/>
            <a:ext cx="5014229" cy="4086444"/>
          </a:xfrm>
          <a:prstGeom prst="rect">
            <a:avLst/>
          </a:prstGeom>
        </p:spPr>
      </p:pic>
    </p:spTree>
    <p:extLst>
      <p:ext uri="{BB962C8B-B14F-4D97-AF65-F5344CB8AC3E}">
        <p14:creationId xmlns:p14="http://schemas.microsoft.com/office/powerpoint/2010/main" val="1500787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Power Tool Safety</a:t>
            </a:r>
            <a:endParaRPr lang="en-US" b="1" dirty="0">
              <a:solidFill>
                <a:schemeClr val="tx1"/>
              </a:solidFill>
            </a:endParaRPr>
          </a:p>
        </p:txBody>
      </p:sp>
      <p:sp>
        <p:nvSpPr>
          <p:cNvPr id="2" name="Content Placeholder 1"/>
          <p:cNvSpPr>
            <a:spLocks noGrp="1"/>
          </p:cNvSpPr>
          <p:nvPr>
            <p:ph idx="1"/>
          </p:nvPr>
        </p:nvSpPr>
        <p:spPr>
          <a:xfrm>
            <a:off x="1120000" y="1825625"/>
            <a:ext cx="10451890" cy="4351338"/>
          </a:xfrm>
        </p:spPr>
        <p:txBody>
          <a:bodyPr>
            <a:normAutofit lnSpcReduction="10000"/>
          </a:bodyPr>
          <a:lstStyle/>
          <a:p>
            <a:r>
              <a:rPr lang="en-US" sz="3600" b="1" dirty="0" smtClean="0"/>
              <a:t>Always wear appropriate personal protective equipment, especially safety glasses.</a:t>
            </a:r>
          </a:p>
          <a:p>
            <a:endParaRPr lang="en-US" sz="3600" b="1" dirty="0" smtClean="0"/>
          </a:p>
          <a:p>
            <a:r>
              <a:rPr lang="en-US" sz="3600" b="1" dirty="0" smtClean="0"/>
              <a:t>Keep your hands away from the drill bit and chuck.</a:t>
            </a:r>
          </a:p>
          <a:p>
            <a:endParaRPr lang="en-US" sz="3600" b="1" dirty="0" smtClean="0">
              <a:solidFill>
                <a:srgbClr val="FFC000"/>
              </a:solidFill>
            </a:endParaRPr>
          </a:p>
          <a:p>
            <a:r>
              <a:rPr lang="en-US" sz="3600" b="1" dirty="0" smtClean="0">
                <a:solidFill>
                  <a:srgbClr val="FFC000"/>
                </a:solidFill>
              </a:rPr>
              <a:t>To prevent an electrical shock, operate only those tools that are double-insulated electric power tools with proper GFCI.</a:t>
            </a:r>
            <a:endParaRPr lang="en-US" sz="3600" b="1" dirty="0">
              <a:solidFill>
                <a:srgbClr val="FFC000"/>
              </a:solidFill>
            </a:endParaRPr>
          </a:p>
        </p:txBody>
      </p:sp>
    </p:spTree>
    <p:extLst>
      <p:ext uri="{BB962C8B-B14F-4D97-AF65-F5344CB8AC3E}">
        <p14:creationId xmlns:p14="http://schemas.microsoft.com/office/powerpoint/2010/main" val="988327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Power Tool Safety</a:t>
            </a:r>
            <a:endParaRPr lang="en-US" b="1" dirty="0">
              <a:solidFill>
                <a:schemeClr val="tx1"/>
              </a:solidFill>
            </a:endParaRPr>
          </a:p>
        </p:txBody>
      </p:sp>
      <p:sp>
        <p:nvSpPr>
          <p:cNvPr id="2" name="Content Placeholder 1"/>
          <p:cNvSpPr>
            <a:spLocks noGrp="1"/>
          </p:cNvSpPr>
          <p:nvPr>
            <p:ph idx="1"/>
          </p:nvPr>
        </p:nvSpPr>
        <p:spPr>
          <a:xfrm>
            <a:off x="1120000" y="1492370"/>
            <a:ext cx="10451890" cy="5132717"/>
          </a:xfrm>
        </p:spPr>
        <p:txBody>
          <a:bodyPr>
            <a:normAutofit lnSpcReduction="10000"/>
          </a:bodyPr>
          <a:lstStyle/>
          <a:p>
            <a:r>
              <a:rPr lang="en-US" sz="3600" b="1" dirty="0" smtClean="0">
                <a:solidFill>
                  <a:srgbClr val="FFC000"/>
                </a:solidFill>
              </a:rPr>
              <a:t>Before you connect to a power source, make sure the trigger is not turned on.</a:t>
            </a:r>
          </a:p>
          <a:p>
            <a:endParaRPr lang="en-US" sz="3600" b="1" dirty="0" smtClean="0"/>
          </a:p>
          <a:p>
            <a:r>
              <a:rPr lang="en-US" sz="3600" b="1" dirty="0" smtClean="0">
                <a:solidFill>
                  <a:srgbClr val="FFC000"/>
                </a:solidFill>
              </a:rPr>
              <a:t>Always disconnect the power source before you change bits or work on the drill.</a:t>
            </a:r>
          </a:p>
          <a:p>
            <a:endParaRPr lang="en-US" sz="3600" b="1" dirty="0" smtClean="0"/>
          </a:p>
          <a:p>
            <a:r>
              <a:rPr lang="en-US" sz="3600" b="1" dirty="0" smtClean="0"/>
              <a:t>Find out what is inside the wall or on the other side of the work material before you cut through a wall partition. Avoid hitting water lines or electrical wiring.</a:t>
            </a:r>
            <a:endParaRPr lang="en-US" sz="3600" b="1" dirty="0"/>
          </a:p>
        </p:txBody>
      </p:sp>
    </p:spTree>
    <p:extLst>
      <p:ext uri="{BB962C8B-B14F-4D97-AF65-F5344CB8AC3E}">
        <p14:creationId xmlns:p14="http://schemas.microsoft.com/office/powerpoint/2010/main" val="99674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Power Tool Safety</a:t>
            </a:r>
            <a:endParaRPr lang="en-US" b="1" dirty="0">
              <a:solidFill>
                <a:schemeClr val="tx1"/>
              </a:solidFill>
            </a:endParaRPr>
          </a:p>
        </p:txBody>
      </p:sp>
      <p:sp>
        <p:nvSpPr>
          <p:cNvPr id="2" name="Content Placeholder 1"/>
          <p:cNvSpPr>
            <a:spLocks noGrp="1"/>
          </p:cNvSpPr>
          <p:nvPr>
            <p:ph idx="1"/>
          </p:nvPr>
        </p:nvSpPr>
        <p:spPr>
          <a:xfrm>
            <a:off x="1120000" y="1457864"/>
            <a:ext cx="10451890" cy="5080959"/>
          </a:xfrm>
        </p:spPr>
        <p:txBody>
          <a:bodyPr>
            <a:normAutofit fontScale="92500" lnSpcReduction="10000"/>
          </a:bodyPr>
          <a:lstStyle/>
          <a:p>
            <a:r>
              <a:rPr lang="en-US" sz="3600" b="1" dirty="0" smtClean="0"/>
              <a:t>Ensure that tools with two-prong plugs are double insulated. If a tool is not double insulated, its plug must have a third prong to provide grounding.</a:t>
            </a:r>
          </a:p>
          <a:p>
            <a:endParaRPr lang="en-US" sz="3600" b="1" dirty="0" smtClean="0"/>
          </a:p>
          <a:p>
            <a:r>
              <a:rPr lang="en-US" sz="3600" b="1" dirty="0" smtClean="0"/>
              <a:t>Use the right bit for the job.</a:t>
            </a:r>
          </a:p>
          <a:p>
            <a:pPr marL="0" indent="0">
              <a:buNone/>
            </a:pPr>
            <a:endParaRPr lang="en-US" sz="3600" b="1" dirty="0" smtClean="0"/>
          </a:p>
          <a:p>
            <a:r>
              <a:rPr lang="en-US" sz="3600" b="1" dirty="0" smtClean="0"/>
              <a:t>Always use a sharp bit.</a:t>
            </a:r>
          </a:p>
          <a:p>
            <a:endParaRPr lang="en-US" sz="3600" b="1" dirty="0" smtClean="0">
              <a:solidFill>
                <a:srgbClr val="FFC000"/>
              </a:solidFill>
            </a:endParaRPr>
          </a:p>
          <a:p>
            <a:r>
              <a:rPr lang="en-US" sz="3600" b="1" dirty="0" smtClean="0">
                <a:solidFill>
                  <a:srgbClr val="FFC000"/>
                </a:solidFill>
              </a:rPr>
              <a:t>Make sure the drill bit is tightened with the chuck before you start the drill.</a:t>
            </a:r>
            <a:endParaRPr lang="en-US" sz="3600" b="1" dirty="0">
              <a:solidFill>
                <a:srgbClr val="FFC000"/>
              </a:solidFill>
            </a:endParaRPr>
          </a:p>
        </p:txBody>
      </p:sp>
    </p:spTree>
    <p:extLst>
      <p:ext uri="{BB962C8B-B14F-4D97-AF65-F5344CB8AC3E}">
        <p14:creationId xmlns:p14="http://schemas.microsoft.com/office/powerpoint/2010/main" val="4128057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Power Tool Safety</a:t>
            </a:r>
            <a:endParaRPr lang="en-US" b="1" dirty="0">
              <a:solidFill>
                <a:schemeClr val="tx1"/>
              </a:solidFill>
            </a:endParaRPr>
          </a:p>
        </p:txBody>
      </p:sp>
      <p:sp>
        <p:nvSpPr>
          <p:cNvPr id="2" name="Content Placeholder 1"/>
          <p:cNvSpPr>
            <a:spLocks noGrp="1"/>
          </p:cNvSpPr>
          <p:nvPr>
            <p:ph idx="1"/>
          </p:nvPr>
        </p:nvSpPr>
        <p:spPr>
          <a:xfrm>
            <a:off x="1120000" y="1825625"/>
            <a:ext cx="10451890" cy="4351338"/>
          </a:xfrm>
        </p:spPr>
        <p:txBody>
          <a:bodyPr>
            <a:normAutofit fontScale="92500"/>
          </a:bodyPr>
          <a:lstStyle/>
          <a:p>
            <a:r>
              <a:rPr lang="en-US" sz="3600" b="1" dirty="0" smtClean="0"/>
              <a:t>Hold the drill with both hands, when appropriate, and apply steady pressure. Let the drill do the work.</a:t>
            </a:r>
          </a:p>
          <a:p>
            <a:r>
              <a:rPr lang="en-US" sz="3600" b="1" dirty="0" smtClean="0">
                <a:solidFill>
                  <a:srgbClr val="FFC000"/>
                </a:solidFill>
              </a:rPr>
              <a:t>Never use the trigger lock.</a:t>
            </a:r>
          </a:p>
          <a:p>
            <a:r>
              <a:rPr lang="en-US" sz="3600" b="1" dirty="0" smtClean="0"/>
              <a:t>Drills do not need much maintenance, but they should be kept clean.</a:t>
            </a:r>
          </a:p>
          <a:p>
            <a:r>
              <a:rPr lang="en-US" sz="3600" b="1" dirty="0" smtClean="0">
                <a:solidFill>
                  <a:srgbClr val="FFC000"/>
                </a:solidFill>
              </a:rPr>
              <a:t>Keep the drill’s air vent clean with a small brush or small stick. Airflow is crucial  to the maintenance and safety of the drill.</a:t>
            </a:r>
            <a:endParaRPr lang="en-US" sz="3600" b="1" dirty="0">
              <a:solidFill>
                <a:srgbClr val="FFC000"/>
              </a:solidFill>
            </a:endParaRPr>
          </a:p>
        </p:txBody>
      </p:sp>
    </p:spTree>
    <p:extLst>
      <p:ext uri="{BB962C8B-B14F-4D97-AF65-F5344CB8AC3E}">
        <p14:creationId xmlns:p14="http://schemas.microsoft.com/office/powerpoint/2010/main" val="592313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Power Tool Safety</a:t>
            </a:r>
            <a:endParaRPr lang="en-US" b="1" dirty="0">
              <a:solidFill>
                <a:schemeClr val="tx1"/>
              </a:solidFill>
            </a:endParaRPr>
          </a:p>
        </p:txBody>
      </p:sp>
      <p:sp>
        <p:nvSpPr>
          <p:cNvPr id="2" name="Content Placeholder 1"/>
          <p:cNvSpPr>
            <a:spLocks noGrp="1"/>
          </p:cNvSpPr>
          <p:nvPr>
            <p:ph idx="1"/>
          </p:nvPr>
        </p:nvSpPr>
        <p:spPr>
          <a:xfrm>
            <a:off x="1120000" y="1825625"/>
            <a:ext cx="10451890" cy="4351338"/>
          </a:xfrm>
        </p:spPr>
        <p:txBody>
          <a:bodyPr>
            <a:normAutofit/>
          </a:bodyPr>
          <a:lstStyle/>
          <a:p>
            <a:r>
              <a:rPr lang="en-US" sz="3600" b="1" dirty="0" smtClean="0"/>
              <a:t>Attach the chuck key to the power cord when you are not using the key, so it does not get lost.</a:t>
            </a:r>
          </a:p>
          <a:p>
            <a:r>
              <a:rPr lang="en-US" sz="3600" b="1" dirty="0" smtClean="0"/>
              <a:t>Do not overreach when using a power drill.</a:t>
            </a:r>
            <a:endParaRPr lang="en-US" sz="3600" b="1" dirty="0"/>
          </a:p>
        </p:txBody>
      </p:sp>
    </p:spTree>
    <p:extLst>
      <p:ext uri="{BB962C8B-B14F-4D97-AF65-F5344CB8AC3E}">
        <p14:creationId xmlns:p14="http://schemas.microsoft.com/office/powerpoint/2010/main" val="3473260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Cordless Drills</a:t>
            </a:r>
            <a:endParaRPr lang="en-US" b="1" dirty="0">
              <a:solidFill>
                <a:schemeClr val="tx1"/>
              </a:solidFill>
            </a:endParaRPr>
          </a:p>
        </p:txBody>
      </p:sp>
      <p:sp>
        <p:nvSpPr>
          <p:cNvPr id="2" name="Content Placeholder 1"/>
          <p:cNvSpPr>
            <a:spLocks noGrp="1"/>
          </p:cNvSpPr>
          <p:nvPr>
            <p:ph idx="1"/>
          </p:nvPr>
        </p:nvSpPr>
        <p:spPr>
          <a:xfrm>
            <a:off x="1120000" y="1825625"/>
            <a:ext cx="5454221" cy="4351338"/>
          </a:xfrm>
        </p:spPr>
        <p:txBody>
          <a:bodyPr>
            <a:normAutofit/>
          </a:bodyPr>
          <a:lstStyle/>
          <a:p>
            <a:r>
              <a:rPr lang="en-US" sz="3600" b="1" dirty="0" smtClean="0"/>
              <a:t>Cordless drills contain a rechargeable battery pack that runs the motor.</a:t>
            </a:r>
          </a:p>
          <a:p>
            <a:r>
              <a:rPr lang="en-US" sz="3600" b="1" dirty="0" smtClean="0"/>
              <a:t>The pack can be detached and plugged into a battery charger anytime you are not using the drill.</a:t>
            </a:r>
            <a:endParaRPr lang="en-US" sz="3600" b="1" dirty="0"/>
          </a:p>
        </p:txBody>
      </p:sp>
      <p:pic>
        <p:nvPicPr>
          <p:cNvPr id="3" name="Picture 2"/>
          <p:cNvPicPr>
            <a:picLocks noChangeAspect="1"/>
          </p:cNvPicPr>
          <p:nvPr/>
        </p:nvPicPr>
        <p:blipFill>
          <a:blip r:embed="rId2"/>
          <a:stretch>
            <a:fillRect/>
          </a:stretch>
        </p:blipFill>
        <p:spPr>
          <a:xfrm>
            <a:off x="7183820" y="1825625"/>
            <a:ext cx="4569372" cy="4569372"/>
          </a:xfrm>
          <a:prstGeom prst="rect">
            <a:avLst/>
          </a:prstGeom>
        </p:spPr>
      </p:pic>
    </p:spTree>
    <p:extLst>
      <p:ext uri="{BB962C8B-B14F-4D97-AF65-F5344CB8AC3E}">
        <p14:creationId xmlns:p14="http://schemas.microsoft.com/office/powerpoint/2010/main" val="1409496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Hammer Drills</a:t>
            </a:r>
            <a:endParaRPr lang="en-US" b="1" dirty="0">
              <a:solidFill>
                <a:schemeClr val="tx1"/>
              </a:solidFill>
            </a:endParaRPr>
          </a:p>
        </p:txBody>
      </p:sp>
      <p:sp>
        <p:nvSpPr>
          <p:cNvPr id="2" name="Content Placeholder 1"/>
          <p:cNvSpPr>
            <a:spLocks noGrp="1"/>
          </p:cNvSpPr>
          <p:nvPr>
            <p:ph idx="1"/>
          </p:nvPr>
        </p:nvSpPr>
        <p:spPr>
          <a:xfrm>
            <a:off x="838201" y="1841390"/>
            <a:ext cx="6413937" cy="4351338"/>
          </a:xfrm>
        </p:spPr>
        <p:txBody>
          <a:bodyPr>
            <a:normAutofit/>
          </a:bodyPr>
          <a:lstStyle/>
          <a:p>
            <a:r>
              <a:rPr lang="en-US" sz="3600" b="1" dirty="0" smtClean="0"/>
              <a:t>The hammer drill has a pounding action that lets you drill into concrete, brick, or tile.</a:t>
            </a:r>
          </a:p>
          <a:p>
            <a:r>
              <a:rPr lang="en-US" sz="3600" b="1" dirty="0" smtClean="0">
                <a:solidFill>
                  <a:srgbClr val="FFC000"/>
                </a:solidFill>
              </a:rPr>
              <a:t>The bit rotates and hammers at the same time, allowing you to drill much faster than you would with a regular drill</a:t>
            </a:r>
            <a:r>
              <a:rPr lang="en-US" sz="3600" b="1" dirty="0" smtClean="0"/>
              <a:t>.</a:t>
            </a:r>
            <a:endParaRPr lang="en-US" sz="3600" b="1" dirty="0"/>
          </a:p>
        </p:txBody>
      </p:sp>
      <p:pic>
        <p:nvPicPr>
          <p:cNvPr id="5" name="Picture 4"/>
          <p:cNvPicPr>
            <a:picLocks noChangeAspect="1"/>
          </p:cNvPicPr>
          <p:nvPr/>
        </p:nvPicPr>
        <p:blipFill>
          <a:blip r:embed="rId2"/>
          <a:stretch>
            <a:fillRect/>
          </a:stretch>
        </p:blipFill>
        <p:spPr>
          <a:xfrm>
            <a:off x="7470754" y="1841390"/>
            <a:ext cx="4545198" cy="3848756"/>
          </a:xfrm>
          <a:prstGeom prst="rect">
            <a:avLst/>
          </a:prstGeom>
        </p:spPr>
      </p:pic>
    </p:spTree>
    <p:extLst>
      <p:ext uri="{BB962C8B-B14F-4D97-AF65-F5344CB8AC3E}">
        <p14:creationId xmlns:p14="http://schemas.microsoft.com/office/powerpoint/2010/main" val="339386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Electric Tools</a:t>
            </a:r>
            <a:endParaRPr lang="en-US" b="1" dirty="0">
              <a:solidFill>
                <a:schemeClr val="tx1"/>
              </a:solidFill>
            </a:endParaRPr>
          </a:p>
        </p:txBody>
      </p:sp>
      <p:sp>
        <p:nvSpPr>
          <p:cNvPr id="2" name="Content Placeholder 1"/>
          <p:cNvSpPr>
            <a:spLocks noGrp="1"/>
          </p:cNvSpPr>
          <p:nvPr>
            <p:ph idx="1"/>
          </p:nvPr>
        </p:nvSpPr>
        <p:spPr>
          <a:xfrm>
            <a:off x="1120000" y="1825625"/>
            <a:ext cx="6825821" cy="4351338"/>
          </a:xfrm>
        </p:spPr>
        <p:txBody>
          <a:bodyPr>
            <a:normAutofit/>
          </a:bodyPr>
          <a:lstStyle/>
          <a:p>
            <a:r>
              <a:rPr lang="en-US" sz="3600" b="1" dirty="0" smtClean="0"/>
              <a:t>Tools powered by electricity</a:t>
            </a:r>
          </a:p>
          <a:p>
            <a:r>
              <a:rPr lang="en-US" sz="3600" b="1" dirty="0" smtClean="0">
                <a:solidFill>
                  <a:srgbClr val="FFC000"/>
                </a:solidFill>
              </a:rPr>
              <a:t>Operate on either alternating current (AC) source ( such as a wall receptacle) or a direct current (DC) source (such as a battery)</a:t>
            </a:r>
            <a:endParaRPr lang="en-US" sz="3600" b="1" dirty="0">
              <a:solidFill>
                <a:srgbClr val="FFC000"/>
              </a:solidFill>
            </a:endParaRPr>
          </a:p>
        </p:txBody>
      </p:sp>
      <p:pic>
        <p:nvPicPr>
          <p:cNvPr id="3" name="Picture 2"/>
          <p:cNvPicPr>
            <a:picLocks noChangeAspect="1"/>
          </p:cNvPicPr>
          <p:nvPr/>
        </p:nvPicPr>
        <p:blipFill>
          <a:blip r:embed="rId2"/>
          <a:stretch>
            <a:fillRect/>
          </a:stretch>
        </p:blipFill>
        <p:spPr>
          <a:xfrm>
            <a:off x="7508481" y="1825625"/>
            <a:ext cx="4481687" cy="3061685"/>
          </a:xfrm>
          <a:prstGeom prst="rect">
            <a:avLst/>
          </a:prstGeom>
        </p:spPr>
      </p:pic>
    </p:spTree>
    <p:extLst>
      <p:ext uri="{BB962C8B-B14F-4D97-AF65-F5344CB8AC3E}">
        <p14:creationId xmlns:p14="http://schemas.microsoft.com/office/powerpoint/2010/main" val="468213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Hammer Drills</a:t>
            </a:r>
            <a:endParaRPr lang="en-US" b="1" dirty="0">
              <a:solidFill>
                <a:schemeClr val="tx1"/>
              </a:solidFill>
            </a:endParaRPr>
          </a:p>
        </p:txBody>
      </p:sp>
      <p:sp>
        <p:nvSpPr>
          <p:cNvPr id="2" name="Content Placeholder 1"/>
          <p:cNvSpPr>
            <a:spLocks noGrp="1"/>
          </p:cNvSpPr>
          <p:nvPr>
            <p:ph idx="1"/>
          </p:nvPr>
        </p:nvSpPr>
        <p:spPr>
          <a:xfrm>
            <a:off x="838201" y="1841390"/>
            <a:ext cx="11663854" cy="4351338"/>
          </a:xfrm>
        </p:spPr>
        <p:txBody>
          <a:bodyPr>
            <a:normAutofit lnSpcReduction="10000"/>
          </a:bodyPr>
          <a:lstStyle/>
          <a:p>
            <a:r>
              <a:rPr lang="en-US" sz="3600" b="1" dirty="0" smtClean="0"/>
              <a:t>The depth gauge on a hammer drill can be set to the depth of the hole that you want to drill.</a:t>
            </a:r>
          </a:p>
          <a:p>
            <a:r>
              <a:rPr lang="en-US" sz="3600" b="1" dirty="0" smtClean="0"/>
              <a:t>Most hammer drills will not hammer until you put pressure on the drill bit.</a:t>
            </a:r>
          </a:p>
          <a:p>
            <a:r>
              <a:rPr lang="en-US" sz="3600" b="1" dirty="0" smtClean="0"/>
              <a:t>You can adjust the drill’s blows per minute by turning the adjustable ring.</a:t>
            </a:r>
          </a:p>
          <a:p>
            <a:r>
              <a:rPr lang="en-US" sz="3600" b="1" dirty="0" smtClean="0"/>
              <a:t>The hammer action stops when you stop applying pressure to the drill.</a:t>
            </a:r>
            <a:endParaRPr lang="en-US" sz="3600" b="1" dirty="0"/>
          </a:p>
        </p:txBody>
      </p:sp>
    </p:spTree>
    <p:extLst>
      <p:ext uri="{BB962C8B-B14F-4D97-AF65-F5344CB8AC3E}">
        <p14:creationId xmlns:p14="http://schemas.microsoft.com/office/powerpoint/2010/main" val="3862273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Electromagnetic Drills (drill press)</a:t>
            </a:r>
            <a:endParaRPr lang="en-US" b="1" dirty="0">
              <a:solidFill>
                <a:schemeClr val="tx1"/>
              </a:solidFill>
            </a:endParaRPr>
          </a:p>
        </p:txBody>
      </p:sp>
      <p:sp>
        <p:nvSpPr>
          <p:cNvPr id="2" name="Content Placeholder 1"/>
          <p:cNvSpPr>
            <a:spLocks noGrp="1"/>
          </p:cNvSpPr>
          <p:nvPr>
            <p:ph idx="1"/>
          </p:nvPr>
        </p:nvSpPr>
        <p:spPr>
          <a:xfrm>
            <a:off x="838200" y="1690687"/>
            <a:ext cx="6634655" cy="4804705"/>
          </a:xfrm>
        </p:spPr>
        <p:txBody>
          <a:bodyPr>
            <a:normAutofit fontScale="92500" lnSpcReduction="10000"/>
          </a:bodyPr>
          <a:lstStyle/>
          <a:p>
            <a:r>
              <a:rPr lang="en-US" sz="3600" b="1" dirty="0" smtClean="0"/>
              <a:t>A portable drill mounted on an electromagnetic base.</a:t>
            </a:r>
          </a:p>
          <a:p>
            <a:r>
              <a:rPr lang="en-US" sz="3600" b="1" dirty="0" smtClean="0"/>
              <a:t>Used for drilling thick metal.</a:t>
            </a:r>
          </a:p>
          <a:p>
            <a:r>
              <a:rPr lang="en-US" sz="3600" b="1" dirty="0" smtClean="0"/>
              <a:t>When the drill is placed on metal and the power is turned on, the magnetic base will hold the drill in place  for drilling.</a:t>
            </a:r>
          </a:p>
          <a:p>
            <a:r>
              <a:rPr lang="en-US" sz="3600" b="1" dirty="0" smtClean="0"/>
              <a:t>You can also set the depth gauge to the depth of the hole that you are drilling.</a:t>
            </a:r>
            <a:endParaRPr lang="en-US" sz="3600" b="1" dirty="0"/>
          </a:p>
        </p:txBody>
      </p:sp>
      <p:pic>
        <p:nvPicPr>
          <p:cNvPr id="3" name="Picture 2"/>
          <p:cNvPicPr>
            <a:picLocks noChangeAspect="1"/>
          </p:cNvPicPr>
          <p:nvPr/>
        </p:nvPicPr>
        <p:blipFill>
          <a:blip r:embed="rId2"/>
          <a:stretch>
            <a:fillRect/>
          </a:stretch>
        </p:blipFill>
        <p:spPr>
          <a:xfrm>
            <a:off x="8040415" y="1548798"/>
            <a:ext cx="3660228" cy="5057064"/>
          </a:xfrm>
          <a:prstGeom prst="rect">
            <a:avLst/>
          </a:prstGeom>
        </p:spPr>
      </p:pic>
    </p:spTree>
    <p:extLst>
      <p:ext uri="{BB962C8B-B14F-4D97-AF65-F5344CB8AC3E}">
        <p14:creationId xmlns:p14="http://schemas.microsoft.com/office/powerpoint/2010/main" val="2154283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Pneumatic Drills</a:t>
            </a:r>
            <a:endParaRPr lang="en-US" b="1" dirty="0">
              <a:solidFill>
                <a:schemeClr val="tx1"/>
              </a:solidFill>
            </a:endParaRPr>
          </a:p>
        </p:txBody>
      </p:sp>
      <p:sp>
        <p:nvSpPr>
          <p:cNvPr id="2" name="Content Placeholder 1"/>
          <p:cNvSpPr>
            <a:spLocks noGrp="1"/>
          </p:cNvSpPr>
          <p:nvPr>
            <p:ph idx="1"/>
          </p:nvPr>
        </p:nvSpPr>
        <p:spPr>
          <a:xfrm>
            <a:off x="838200" y="1690687"/>
            <a:ext cx="6634655" cy="4804705"/>
          </a:xfrm>
        </p:spPr>
        <p:txBody>
          <a:bodyPr>
            <a:normAutofit/>
          </a:bodyPr>
          <a:lstStyle/>
          <a:p>
            <a:r>
              <a:rPr lang="en-US" sz="3600" b="1" dirty="0" smtClean="0"/>
              <a:t>Pneumatic drills are powered by compressed air from an air hose.</a:t>
            </a:r>
          </a:p>
          <a:p>
            <a:r>
              <a:rPr lang="en-US" sz="3600" b="1" dirty="0" smtClean="0"/>
              <a:t>Has many of the same parts, controls and uses as electric drills.</a:t>
            </a:r>
          </a:p>
          <a:p>
            <a:r>
              <a:rPr lang="en-US" sz="3600" b="1" dirty="0" smtClean="0">
                <a:solidFill>
                  <a:srgbClr val="FFC000"/>
                </a:solidFill>
              </a:rPr>
              <a:t>Typically used when there is no source of electricity.</a:t>
            </a:r>
            <a:endParaRPr lang="en-US" sz="3600" b="1" dirty="0">
              <a:solidFill>
                <a:srgbClr val="FFC000"/>
              </a:solidFill>
            </a:endParaRPr>
          </a:p>
        </p:txBody>
      </p:sp>
      <p:pic>
        <p:nvPicPr>
          <p:cNvPr id="5" name="Picture 4"/>
          <p:cNvPicPr>
            <a:picLocks noChangeAspect="1"/>
          </p:cNvPicPr>
          <p:nvPr/>
        </p:nvPicPr>
        <p:blipFill>
          <a:blip r:embed="rId2"/>
          <a:stretch>
            <a:fillRect/>
          </a:stretch>
        </p:blipFill>
        <p:spPr>
          <a:xfrm>
            <a:off x="7696200" y="1690687"/>
            <a:ext cx="4197568" cy="4197568"/>
          </a:xfrm>
          <a:prstGeom prst="rect">
            <a:avLst/>
          </a:prstGeom>
        </p:spPr>
      </p:pic>
    </p:spTree>
    <p:extLst>
      <p:ext uri="{BB962C8B-B14F-4D97-AF65-F5344CB8AC3E}">
        <p14:creationId xmlns:p14="http://schemas.microsoft.com/office/powerpoint/2010/main" val="1941079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What kind of saw is this?</a:t>
            </a:r>
            <a:endParaRPr lang="en-US" b="1" dirty="0">
              <a:solidFill>
                <a:schemeClr val="tx1"/>
              </a:solidFill>
            </a:endParaRPr>
          </a:p>
        </p:txBody>
      </p:sp>
      <p:pic>
        <p:nvPicPr>
          <p:cNvPr id="5" name="Content Placeholder 4"/>
          <p:cNvPicPr>
            <a:picLocks noGrp="1" noChangeAspect="1"/>
          </p:cNvPicPr>
          <p:nvPr>
            <p:ph idx="1"/>
          </p:nvPr>
        </p:nvPicPr>
        <p:blipFill>
          <a:blip r:embed="rId2"/>
          <a:stretch>
            <a:fillRect/>
          </a:stretch>
        </p:blipFill>
        <p:spPr>
          <a:xfrm>
            <a:off x="3124200" y="1893097"/>
            <a:ext cx="5943599" cy="4581524"/>
          </a:xfrm>
          <a:prstGeom prst="rect">
            <a:avLst/>
          </a:prstGeom>
        </p:spPr>
      </p:pic>
    </p:spTree>
    <p:extLst>
      <p:ext uri="{BB962C8B-B14F-4D97-AF65-F5344CB8AC3E}">
        <p14:creationId xmlns:p14="http://schemas.microsoft.com/office/powerpoint/2010/main" val="1083147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Circular Saws</a:t>
            </a:r>
            <a:endParaRPr lang="en-US" b="1" dirty="0">
              <a:solidFill>
                <a:schemeClr val="tx1"/>
              </a:solidFill>
            </a:endParaRPr>
          </a:p>
        </p:txBody>
      </p:sp>
      <p:sp>
        <p:nvSpPr>
          <p:cNvPr id="2" name="Content Placeholder 1"/>
          <p:cNvSpPr>
            <a:spLocks noGrp="1"/>
          </p:cNvSpPr>
          <p:nvPr>
            <p:ph idx="1"/>
          </p:nvPr>
        </p:nvSpPr>
        <p:spPr>
          <a:xfrm>
            <a:off x="838200" y="1690687"/>
            <a:ext cx="10515599" cy="4804705"/>
          </a:xfrm>
        </p:spPr>
        <p:txBody>
          <a:bodyPr>
            <a:normAutofit/>
          </a:bodyPr>
          <a:lstStyle/>
          <a:p>
            <a:r>
              <a:rPr lang="en-US" sz="3600" b="1" dirty="0" smtClean="0"/>
              <a:t>Introduced many years ago by a company named Skil®</a:t>
            </a:r>
          </a:p>
          <a:p>
            <a:r>
              <a:rPr lang="en-US" sz="3600" b="1" dirty="0" smtClean="0"/>
              <a:t>Also called utility saw, electric handsaw and builder’s saw.</a:t>
            </a:r>
          </a:p>
          <a:p>
            <a:r>
              <a:rPr lang="en-US" sz="3600" b="1" dirty="0" smtClean="0"/>
              <a:t>Used to cut lumber and boards to size for a project.</a:t>
            </a:r>
          </a:p>
          <a:p>
            <a:r>
              <a:rPr lang="en-US" sz="3600" b="1" dirty="0" smtClean="0"/>
              <a:t>Saw size is measured by the diameter of the circular blade.</a:t>
            </a:r>
          </a:p>
          <a:p>
            <a:r>
              <a:rPr lang="en-US" sz="3600" b="1" dirty="0" smtClean="0"/>
              <a:t>7 ¼ inch is the most popular.</a:t>
            </a:r>
            <a:endParaRPr lang="en-US" sz="3600" b="1" dirty="0"/>
          </a:p>
        </p:txBody>
      </p:sp>
    </p:spTree>
    <p:extLst>
      <p:ext uri="{BB962C8B-B14F-4D97-AF65-F5344CB8AC3E}">
        <p14:creationId xmlns:p14="http://schemas.microsoft.com/office/powerpoint/2010/main" val="163147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Circular Saws</a:t>
            </a:r>
            <a:endParaRPr lang="en-US" b="1" dirty="0">
              <a:solidFill>
                <a:schemeClr val="tx1"/>
              </a:solidFill>
            </a:endParaRPr>
          </a:p>
        </p:txBody>
      </p:sp>
      <p:sp>
        <p:nvSpPr>
          <p:cNvPr id="2" name="Content Placeholder 1"/>
          <p:cNvSpPr>
            <a:spLocks noGrp="1"/>
          </p:cNvSpPr>
          <p:nvPr>
            <p:ph idx="1"/>
          </p:nvPr>
        </p:nvSpPr>
        <p:spPr>
          <a:xfrm>
            <a:off x="838200" y="1690687"/>
            <a:ext cx="10515599" cy="4804705"/>
          </a:xfrm>
        </p:spPr>
        <p:txBody>
          <a:bodyPr>
            <a:normAutofit/>
          </a:bodyPr>
          <a:lstStyle/>
          <a:p>
            <a:r>
              <a:rPr lang="en-US" sz="3600" b="1" dirty="0" smtClean="0"/>
              <a:t>Blade is protective by two blade guards.</a:t>
            </a:r>
          </a:p>
          <a:p>
            <a:endParaRPr lang="en-US" sz="3600" b="1" dirty="0" smtClean="0"/>
          </a:p>
          <a:p>
            <a:r>
              <a:rPr lang="en-US" sz="3600" b="1" dirty="0" smtClean="0">
                <a:solidFill>
                  <a:srgbClr val="FFC000"/>
                </a:solidFill>
              </a:rPr>
              <a:t>Upper guard protect you from flies debris and from touching the spinning blade</a:t>
            </a:r>
          </a:p>
          <a:p>
            <a:endParaRPr lang="en-US" sz="3600" b="1" dirty="0" smtClean="0"/>
          </a:p>
          <a:p>
            <a:r>
              <a:rPr lang="en-US" sz="3600" b="1" dirty="0" smtClean="0"/>
              <a:t>Lower guard it retracts up and under the top guard to allow the saw to cut.</a:t>
            </a:r>
          </a:p>
        </p:txBody>
      </p:sp>
    </p:spTree>
    <p:extLst>
      <p:ext uri="{BB962C8B-B14F-4D97-AF65-F5344CB8AC3E}">
        <p14:creationId xmlns:p14="http://schemas.microsoft.com/office/powerpoint/2010/main" val="1150483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Circular Saw Safety</a:t>
            </a:r>
            <a:endParaRPr lang="en-US" b="1" dirty="0">
              <a:solidFill>
                <a:schemeClr val="tx1"/>
              </a:solidFill>
            </a:endParaRPr>
          </a:p>
        </p:txBody>
      </p:sp>
      <p:sp>
        <p:nvSpPr>
          <p:cNvPr id="2" name="Content Placeholder 1"/>
          <p:cNvSpPr>
            <a:spLocks noGrp="1"/>
          </p:cNvSpPr>
          <p:nvPr>
            <p:ph idx="1"/>
          </p:nvPr>
        </p:nvSpPr>
        <p:spPr>
          <a:xfrm>
            <a:off x="838200" y="1690687"/>
            <a:ext cx="10515599" cy="4804705"/>
          </a:xfrm>
        </p:spPr>
        <p:txBody>
          <a:bodyPr>
            <a:normAutofit lnSpcReduction="10000"/>
          </a:bodyPr>
          <a:lstStyle/>
          <a:p>
            <a:r>
              <a:rPr lang="en-US" sz="3600" b="1" dirty="0" smtClean="0"/>
              <a:t>Wear PPE</a:t>
            </a:r>
          </a:p>
          <a:p>
            <a:r>
              <a:rPr lang="en-US" sz="3600" b="1" dirty="0" smtClean="0"/>
              <a:t>Ensure that blade is tight.</a:t>
            </a:r>
          </a:p>
          <a:p>
            <a:r>
              <a:rPr lang="en-US" sz="3600" b="1" dirty="0" smtClean="0"/>
              <a:t>Check that blade guard is working correctly before you connect the saw to the power source.</a:t>
            </a:r>
          </a:p>
          <a:p>
            <a:r>
              <a:rPr lang="en-US" sz="3600" b="1" dirty="0" smtClean="0"/>
              <a:t>Before you cut through a wall, find out what is on the other side. Avoid cutting water lines or electrical wiring.</a:t>
            </a:r>
          </a:p>
          <a:p>
            <a:r>
              <a:rPr lang="en-US" sz="3600" b="1" dirty="0" smtClean="0"/>
              <a:t>Keep both hands on the saw grips when possible while operating the saw.</a:t>
            </a:r>
          </a:p>
          <a:p>
            <a:endParaRPr lang="en-US" sz="3600" b="1" dirty="0"/>
          </a:p>
        </p:txBody>
      </p:sp>
    </p:spTree>
    <p:extLst>
      <p:ext uri="{BB962C8B-B14F-4D97-AF65-F5344CB8AC3E}">
        <p14:creationId xmlns:p14="http://schemas.microsoft.com/office/powerpoint/2010/main" val="1974993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Circular Saw Safety</a:t>
            </a:r>
            <a:endParaRPr lang="en-US" b="1" dirty="0">
              <a:solidFill>
                <a:schemeClr val="tx1"/>
              </a:solidFill>
            </a:endParaRPr>
          </a:p>
        </p:txBody>
      </p:sp>
      <p:sp>
        <p:nvSpPr>
          <p:cNvPr id="2" name="Content Placeholder 1"/>
          <p:cNvSpPr>
            <a:spLocks noGrp="1"/>
          </p:cNvSpPr>
          <p:nvPr>
            <p:ph idx="1"/>
          </p:nvPr>
        </p:nvSpPr>
        <p:spPr>
          <a:xfrm>
            <a:off x="838200" y="1690687"/>
            <a:ext cx="10515599" cy="4804705"/>
          </a:xfrm>
        </p:spPr>
        <p:txBody>
          <a:bodyPr>
            <a:normAutofit/>
          </a:bodyPr>
          <a:lstStyle/>
          <a:p>
            <a:r>
              <a:rPr lang="en-US" sz="3600" b="1" dirty="0" smtClean="0"/>
              <a:t>Never force the saw through the work. This causes binding and overheating and may cause injury.</a:t>
            </a:r>
          </a:p>
          <a:p>
            <a:r>
              <a:rPr lang="en-US" sz="3600" b="1" dirty="0" smtClean="0"/>
              <a:t>Never reach underneath the work while you are operating the saw.</a:t>
            </a:r>
          </a:p>
          <a:p>
            <a:r>
              <a:rPr lang="en-US" sz="3600" b="1" dirty="0" smtClean="0"/>
              <a:t>Never stand directly behind the work. Always stand to the side of it.</a:t>
            </a:r>
          </a:p>
          <a:p>
            <a:r>
              <a:rPr lang="en-US" sz="3600" b="1" dirty="0" smtClean="0"/>
              <a:t>Do not use your hands to hold small pieces of material to be cut. Use a clamp instead.</a:t>
            </a:r>
            <a:endParaRPr lang="en-US" sz="3600" b="1" dirty="0"/>
          </a:p>
        </p:txBody>
      </p:sp>
    </p:spTree>
    <p:extLst>
      <p:ext uri="{BB962C8B-B14F-4D97-AF65-F5344CB8AC3E}">
        <p14:creationId xmlns:p14="http://schemas.microsoft.com/office/powerpoint/2010/main" val="465023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Circular Saw Safety</a:t>
            </a:r>
            <a:endParaRPr lang="en-US" b="1" dirty="0">
              <a:solidFill>
                <a:schemeClr val="tx1"/>
              </a:solidFill>
            </a:endParaRPr>
          </a:p>
        </p:txBody>
      </p:sp>
      <p:sp>
        <p:nvSpPr>
          <p:cNvPr id="2" name="Content Placeholder 1"/>
          <p:cNvSpPr>
            <a:spLocks noGrp="1"/>
          </p:cNvSpPr>
          <p:nvPr>
            <p:ph idx="1"/>
          </p:nvPr>
        </p:nvSpPr>
        <p:spPr>
          <a:xfrm>
            <a:off x="838200" y="1690687"/>
            <a:ext cx="10515599" cy="4804705"/>
          </a:xfrm>
        </p:spPr>
        <p:txBody>
          <a:bodyPr>
            <a:normAutofit lnSpcReduction="10000"/>
          </a:bodyPr>
          <a:lstStyle/>
          <a:p>
            <a:r>
              <a:rPr lang="en-US" sz="3600" b="1" dirty="0" smtClean="0"/>
              <a:t>Always know where your power cord is located. You don’t want to cut through the power cord by accident and electrocute yourself!</a:t>
            </a:r>
          </a:p>
          <a:p>
            <a:r>
              <a:rPr lang="en-US" sz="3600" b="1" dirty="0" smtClean="0"/>
              <a:t>The most important maintenance of a circular saw is at the lower blade guard. Sawdust builds up and causes the guard to stick. If the guard sticks and does not move quickly over the blade after it makes a cut, the bare blade may still be turning when you set the saw down and may cause damage.</a:t>
            </a:r>
          </a:p>
        </p:txBody>
      </p:sp>
    </p:spTree>
    <p:extLst>
      <p:ext uri="{BB962C8B-B14F-4D97-AF65-F5344CB8AC3E}">
        <p14:creationId xmlns:p14="http://schemas.microsoft.com/office/powerpoint/2010/main" val="2918196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Cutting</a:t>
            </a:r>
            <a:endParaRPr lang="en-US" b="1" dirty="0">
              <a:solidFill>
                <a:schemeClr val="tx1"/>
              </a:solidFill>
            </a:endParaRPr>
          </a:p>
        </p:txBody>
      </p:sp>
      <p:sp>
        <p:nvSpPr>
          <p:cNvPr id="2" name="Content Placeholder 1"/>
          <p:cNvSpPr>
            <a:spLocks noGrp="1"/>
          </p:cNvSpPr>
          <p:nvPr>
            <p:ph idx="1"/>
          </p:nvPr>
        </p:nvSpPr>
        <p:spPr>
          <a:xfrm>
            <a:off x="838200" y="1690687"/>
            <a:ext cx="10515599" cy="4804705"/>
          </a:xfrm>
        </p:spPr>
        <p:txBody>
          <a:bodyPr>
            <a:normAutofit/>
          </a:bodyPr>
          <a:lstStyle/>
          <a:p>
            <a:r>
              <a:rPr lang="en-US" sz="3600" b="1" dirty="0" smtClean="0"/>
              <a:t>Most circular saw blades have a kerf (a cut or channel) 1/8-inch thick. Be sure to cut on the waste side of the material, or your finished piece will be 1/8-inch short.</a:t>
            </a:r>
          </a:p>
        </p:txBody>
      </p:sp>
      <p:pic>
        <p:nvPicPr>
          <p:cNvPr id="3" name="Picture 2"/>
          <p:cNvPicPr>
            <a:picLocks noChangeAspect="1"/>
          </p:cNvPicPr>
          <p:nvPr/>
        </p:nvPicPr>
        <p:blipFill>
          <a:blip r:embed="rId2"/>
          <a:stretch>
            <a:fillRect/>
          </a:stretch>
        </p:blipFill>
        <p:spPr>
          <a:xfrm>
            <a:off x="3641835" y="3738276"/>
            <a:ext cx="4587271" cy="2757116"/>
          </a:xfrm>
          <a:prstGeom prst="rect">
            <a:avLst/>
          </a:prstGeom>
        </p:spPr>
      </p:pic>
    </p:spTree>
    <p:extLst>
      <p:ext uri="{BB962C8B-B14F-4D97-AF65-F5344CB8AC3E}">
        <p14:creationId xmlns:p14="http://schemas.microsoft.com/office/powerpoint/2010/main" val="1809782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Pneumatic Tools</a:t>
            </a:r>
            <a:endParaRPr lang="en-US" b="1" dirty="0">
              <a:solidFill>
                <a:schemeClr val="tx1"/>
              </a:solidFill>
            </a:endParaRPr>
          </a:p>
        </p:txBody>
      </p:sp>
      <p:sp>
        <p:nvSpPr>
          <p:cNvPr id="2" name="Content Placeholder 1"/>
          <p:cNvSpPr>
            <a:spLocks noGrp="1"/>
          </p:cNvSpPr>
          <p:nvPr>
            <p:ph idx="1"/>
          </p:nvPr>
        </p:nvSpPr>
        <p:spPr>
          <a:xfrm>
            <a:off x="1120000" y="1825625"/>
            <a:ext cx="6825821" cy="4351338"/>
          </a:xfrm>
        </p:spPr>
        <p:txBody>
          <a:bodyPr>
            <a:normAutofit/>
          </a:bodyPr>
          <a:lstStyle/>
          <a:p>
            <a:r>
              <a:rPr lang="en-US" sz="3600" b="1" dirty="0" smtClean="0"/>
              <a:t>Tools powered by air.</a:t>
            </a:r>
          </a:p>
          <a:p>
            <a:r>
              <a:rPr lang="en-US" sz="3600" b="1" dirty="0" smtClean="0"/>
              <a:t>Electric or gasoline air compressors produce air pressure.</a:t>
            </a:r>
          </a:p>
          <a:p>
            <a:r>
              <a:rPr lang="en-US" sz="3600" b="1" dirty="0" smtClean="0"/>
              <a:t>Air hammers and pneumatic </a:t>
            </a:r>
            <a:r>
              <a:rPr lang="en-US" sz="3600" b="1" dirty="0" err="1" smtClean="0"/>
              <a:t>nailer</a:t>
            </a:r>
            <a:r>
              <a:rPr lang="en-US" sz="3600" b="1" dirty="0" smtClean="0"/>
              <a:t> are examples of pneumatic tools.</a:t>
            </a:r>
            <a:endParaRPr lang="en-US" sz="3600" b="1" dirty="0"/>
          </a:p>
        </p:txBody>
      </p:sp>
      <p:pic>
        <p:nvPicPr>
          <p:cNvPr id="5" name="Picture 4"/>
          <p:cNvPicPr>
            <a:picLocks noChangeAspect="1"/>
          </p:cNvPicPr>
          <p:nvPr/>
        </p:nvPicPr>
        <p:blipFill>
          <a:blip r:embed="rId2"/>
          <a:stretch>
            <a:fillRect/>
          </a:stretch>
        </p:blipFill>
        <p:spPr>
          <a:xfrm>
            <a:off x="7239985" y="1690687"/>
            <a:ext cx="4486275" cy="4486275"/>
          </a:xfrm>
          <a:prstGeom prst="rect">
            <a:avLst/>
          </a:prstGeom>
        </p:spPr>
      </p:pic>
    </p:spTree>
    <p:extLst>
      <p:ext uri="{BB962C8B-B14F-4D97-AF65-F5344CB8AC3E}">
        <p14:creationId xmlns:p14="http://schemas.microsoft.com/office/powerpoint/2010/main" val="4003139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Saber Saws (Jig Saws)</a:t>
            </a:r>
            <a:endParaRPr lang="en-US" b="1" dirty="0">
              <a:solidFill>
                <a:schemeClr val="tx1"/>
              </a:solidFill>
            </a:endParaRPr>
          </a:p>
        </p:txBody>
      </p:sp>
      <p:sp>
        <p:nvSpPr>
          <p:cNvPr id="2" name="Content Placeholder 1"/>
          <p:cNvSpPr>
            <a:spLocks noGrp="1"/>
          </p:cNvSpPr>
          <p:nvPr>
            <p:ph idx="1"/>
          </p:nvPr>
        </p:nvSpPr>
        <p:spPr>
          <a:xfrm>
            <a:off x="838200" y="1690687"/>
            <a:ext cx="6398172" cy="4804705"/>
          </a:xfrm>
        </p:spPr>
        <p:txBody>
          <a:bodyPr>
            <a:normAutofit lnSpcReduction="10000"/>
          </a:bodyPr>
          <a:lstStyle/>
          <a:p>
            <a:r>
              <a:rPr lang="en-US" sz="3600" b="1" dirty="0" smtClean="0"/>
              <a:t>Saber saws are sometimes referred to as jig saws.</a:t>
            </a:r>
          </a:p>
          <a:p>
            <a:r>
              <a:rPr lang="en-US" sz="3600" b="1" dirty="0" smtClean="0"/>
              <a:t>Used for cutting out patterns or irregular shapes from wood or thin, soft metals.</a:t>
            </a:r>
          </a:p>
          <a:p>
            <a:r>
              <a:rPr lang="en-US" sz="3600" b="1" dirty="0" smtClean="0"/>
              <a:t>Can make straight or curved cuts.</a:t>
            </a:r>
          </a:p>
          <a:p>
            <a:r>
              <a:rPr lang="en-US" sz="3600" b="1" dirty="0" smtClean="0"/>
              <a:t>They are also some of the best tools for cutting circles.</a:t>
            </a:r>
          </a:p>
        </p:txBody>
      </p:sp>
      <p:pic>
        <p:nvPicPr>
          <p:cNvPr id="5" name="Picture 4"/>
          <p:cNvPicPr>
            <a:picLocks noChangeAspect="1"/>
          </p:cNvPicPr>
          <p:nvPr/>
        </p:nvPicPr>
        <p:blipFill>
          <a:blip r:embed="rId2"/>
          <a:stretch>
            <a:fillRect/>
          </a:stretch>
        </p:blipFill>
        <p:spPr>
          <a:xfrm>
            <a:off x="7410070" y="1690687"/>
            <a:ext cx="4615078" cy="4195106"/>
          </a:xfrm>
          <a:prstGeom prst="rect">
            <a:avLst/>
          </a:prstGeom>
        </p:spPr>
      </p:pic>
    </p:spTree>
    <p:extLst>
      <p:ext uri="{BB962C8B-B14F-4D97-AF65-F5344CB8AC3E}">
        <p14:creationId xmlns:p14="http://schemas.microsoft.com/office/powerpoint/2010/main" val="1267299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Saber Saws (Jig Saws)</a:t>
            </a:r>
            <a:endParaRPr lang="en-US" b="1" dirty="0">
              <a:solidFill>
                <a:schemeClr val="tx1"/>
              </a:solidFill>
            </a:endParaRPr>
          </a:p>
        </p:txBody>
      </p:sp>
      <p:sp>
        <p:nvSpPr>
          <p:cNvPr id="2" name="Content Placeholder 1"/>
          <p:cNvSpPr>
            <a:spLocks noGrp="1"/>
          </p:cNvSpPr>
          <p:nvPr>
            <p:ph idx="1"/>
          </p:nvPr>
        </p:nvSpPr>
        <p:spPr>
          <a:xfrm>
            <a:off x="838200" y="1690687"/>
            <a:ext cx="6398172" cy="4804705"/>
          </a:xfrm>
        </p:spPr>
        <p:txBody>
          <a:bodyPr>
            <a:normAutofit/>
          </a:bodyPr>
          <a:lstStyle/>
          <a:p>
            <a:r>
              <a:rPr lang="en-US" sz="3600" b="1" dirty="0" smtClean="0">
                <a:solidFill>
                  <a:srgbClr val="FFC000"/>
                </a:solidFill>
              </a:rPr>
              <a:t>Have very fine blades which makes the saw an effective tool for doing delicate and intricate work</a:t>
            </a:r>
          </a:p>
          <a:p>
            <a:endParaRPr lang="en-US" sz="3600" b="1" dirty="0"/>
          </a:p>
          <a:p>
            <a:r>
              <a:rPr lang="en-US" sz="3600" b="1" dirty="0" smtClean="0"/>
              <a:t>They also some of the best tools for cutting circles.</a:t>
            </a:r>
          </a:p>
        </p:txBody>
      </p:sp>
      <p:pic>
        <p:nvPicPr>
          <p:cNvPr id="5" name="Picture 4"/>
          <p:cNvPicPr>
            <a:picLocks noChangeAspect="1"/>
          </p:cNvPicPr>
          <p:nvPr/>
        </p:nvPicPr>
        <p:blipFill>
          <a:blip r:embed="rId2"/>
          <a:stretch>
            <a:fillRect/>
          </a:stretch>
        </p:blipFill>
        <p:spPr>
          <a:xfrm>
            <a:off x="7410070" y="1690687"/>
            <a:ext cx="4615078" cy="4195106"/>
          </a:xfrm>
          <a:prstGeom prst="rect">
            <a:avLst/>
          </a:prstGeom>
        </p:spPr>
      </p:pic>
    </p:spTree>
    <p:extLst>
      <p:ext uri="{BB962C8B-B14F-4D97-AF65-F5344CB8AC3E}">
        <p14:creationId xmlns:p14="http://schemas.microsoft.com/office/powerpoint/2010/main" val="41677831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Name That Tool</a:t>
            </a:r>
            <a:endParaRPr lang="en-US" b="1" dirty="0">
              <a:solidFill>
                <a:schemeClr val="tx1"/>
              </a:solidFill>
            </a:endParaRPr>
          </a:p>
        </p:txBody>
      </p:sp>
      <p:pic>
        <p:nvPicPr>
          <p:cNvPr id="3" name="Content Placeholder 2"/>
          <p:cNvPicPr>
            <a:picLocks noGrp="1" noChangeAspect="1"/>
          </p:cNvPicPr>
          <p:nvPr>
            <p:ph idx="1"/>
          </p:nvPr>
        </p:nvPicPr>
        <p:blipFill>
          <a:blip r:embed="rId2"/>
          <a:stretch>
            <a:fillRect/>
          </a:stretch>
        </p:blipFill>
        <p:spPr>
          <a:xfrm>
            <a:off x="1439917" y="2218495"/>
            <a:ext cx="9913883" cy="3611930"/>
          </a:xfrm>
          <a:prstGeom prst="rect">
            <a:avLst/>
          </a:prstGeom>
        </p:spPr>
      </p:pic>
    </p:spTree>
    <p:extLst>
      <p:ext uri="{BB962C8B-B14F-4D97-AF65-F5344CB8AC3E}">
        <p14:creationId xmlns:p14="http://schemas.microsoft.com/office/powerpoint/2010/main" val="28869856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Reciprocating Saws</a:t>
            </a:r>
            <a:endParaRPr lang="en-US" b="1" dirty="0">
              <a:solidFill>
                <a:schemeClr val="tx1"/>
              </a:solidFill>
            </a:endParaRPr>
          </a:p>
        </p:txBody>
      </p:sp>
      <p:sp>
        <p:nvSpPr>
          <p:cNvPr id="2" name="Content Placeholder 1"/>
          <p:cNvSpPr>
            <a:spLocks noGrp="1"/>
          </p:cNvSpPr>
          <p:nvPr>
            <p:ph idx="1"/>
          </p:nvPr>
        </p:nvSpPr>
        <p:spPr>
          <a:xfrm>
            <a:off x="838200" y="1690687"/>
            <a:ext cx="6398172" cy="4804705"/>
          </a:xfrm>
        </p:spPr>
        <p:txBody>
          <a:bodyPr>
            <a:normAutofit lnSpcReduction="10000"/>
          </a:bodyPr>
          <a:lstStyle/>
          <a:p>
            <a:r>
              <a:rPr lang="en-US" sz="3600" b="1" dirty="0" smtClean="0"/>
              <a:t>Regardless of manufactures is often called a </a:t>
            </a:r>
            <a:r>
              <a:rPr lang="en-US" sz="3600" b="1" dirty="0" err="1" smtClean="0"/>
              <a:t>SawZall</a:t>
            </a:r>
            <a:r>
              <a:rPr lang="en-US" sz="3600" b="1" dirty="0" smtClean="0"/>
              <a:t>®</a:t>
            </a:r>
          </a:p>
          <a:p>
            <a:r>
              <a:rPr lang="en-US" sz="3600" b="1" dirty="0" smtClean="0"/>
              <a:t>Can make both straight and curved cuts.</a:t>
            </a:r>
          </a:p>
          <a:p>
            <a:r>
              <a:rPr lang="en-US" sz="3600" b="1" dirty="0" smtClean="0"/>
              <a:t>Used to cut irregular shapes and holes in plaster, plasterboard, plywood, studs, metal and most other materials that can be cut with a saw.</a:t>
            </a:r>
          </a:p>
        </p:txBody>
      </p:sp>
      <p:pic>
        <p:nvPicPr>
          <p:cNvPr id="3" name="Picture 2"/>
          <p:cNvPicPr>
            <a:picLocks noChangeAspect="1"/>
          </p:cNvPicPr>
          <p:nvPr/>
        </p:nvPicPr>
        <p:blipFill>
          <a:blip r:embed="rId2"/>
          <a:stretch>
            <a:fillRect/>
          </a:stretch>
        </p:blipFill>
        <p:spPr>
          <a:xfrm>
            <a:off x="7503401" y="1690687"/>
            <a:ext cx="4454416" cy="4454416"/>
          </a:xfrm>
          <a:prstGeom prst="rect">
            <a:avLst/>
          </a:prstGeom>
        </p:spPr>
      </p:pic>
    </p:spTree>
    <p:extLst>
      <p:ext uri="{BB962C8B-B14F-4D97-AF65-F5344CB8AC3E}">
        <p14:creationId xmlns:p14="http://schemas.microsoft.com/office/powerpoint/2010/main" val="10407906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Reciprocating Saws</a:t>
            </a:r>
            <a:endParaRPr lang="en-US" b="1" dirty="0">
              <a:solidFill>
                <a:schemeClr val="tx1"/>
              </a:solidFill>
            </a:endParaRPr>
          </a:p>
        </p:txBody>
      </p:sp>
      <p:sp>
        <p:nvSpPr>
          <p:cNvPr id="2" name="Content Placeholder 1"/>
          <p:cNvSpPr>
            <a:spLocks noGrp="1"/>
          </p:cNvSpPr>
          <p:nvPr>
            <p:ph idx="1"/>
          </p:nvPr>
        </p:nvSpPr>
        <p:spPr>
          <a:xfrm>
            <a:off x="838200" y="1690687"/>
            <a:ext cx="6398172" cy="4804705"/>
          </a:xfrm>
        </p:spPr>
        <p:txBody>
          <a:bodyPr>
            <a:normAutofit/>
          </a:bodyPr>
          <a:lstStyle/>
          <a:p>
            <a:r>
              <a:rPr lang="en-US" sz="3600" b="1" dirty="0" smtClean="0"/>
              <a:t>Blade moves back and forth and is designed for more  heavy duty jobs than the saber saw.</a:t>
            </a:r>
          </a:p>
          <a:p>
            <a:r>
              <a:rPr lang="en-US" sz="3600" b="1" dirty="0" smtClean="0"/>
              <a:t>Basic tool for any demolition work.</a:t>
            </a:r>
          </a:p>
        </p:txBody>
      </p:sp>
      <p:pic>
        <p:nvPicPr>
          <p:cNvPr id="3" name="Picture 2"/>
          <p:cNvPicPr>
            <a:picLocks noChangeAspect="1"/>
          </p:cNvPicPr>
          <p:nvPr/>
        </p:nvPicPr>
        <p:blipFill>
          <a:blip r:embed="rId2"/>
          <a:stretch>
            <a:fillRect/>
          </a:stretch>
        </p:blipFill>
        <p:spPr>
          <a:xfrm>
            <a:off x="7503401" y="1690687"/>
            <a:ext cx="4454416" cy="4454416"/>
          </a:xfrm>
          <a:prstGeom prst="rect">
            <a:avLst/>
          </a:prstGeom>
        </p:spPr>
      </p:pic>
    </p:spTree>
    <p:extLst>
      <p:ext uri="{BB962C8B-B14F-4D97-AF65-F5344CB8AC3E}">
        <p14:creationId xmlns:p14="http://schemas.microsoft.com/office/powerpoint/2010/main" val="664481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Portable Handheld Bandsaw</a:t>
            </a:r>
            <a:endParaRPr lang="en-US" b="1" dirty="0">
              <a:solidFill>
                <a:schemeClr val="tx1"/>
              </a:solidFill>
            </a:endParaRPr>
          </a:p>
        </p:txBody>
      </p:sp>
      <p:sp>
        <p:nvSpPr>
          <p:cNvPr id="2" name="Content Placeholder 1"/>
          <p:cNvSpPr>
            <a:spLocks noGrp="1"/>
          </p:cNvSpPr>
          <p:nvPr>
            <p:ph idx="1"/>
          </p:nvPr>
        </p:nvSpPr>
        <p:spPr>
          <a:xfrm>
            <a:off x="838200" y="1690687"/>
            <a:ext cx="6398172" cy="4804705"/>
          </a:xfrm>
        </p:spPr>
        <p:txBody>
          <a:bodyPr>
            <a:normAutofit/>
          </a:bodyPr>
          <a:lstStyle/>
          <a:p>
            <a:r>
              <a:rPr lang="en-US" sz="3600" b="1" dirty="0" smtClean="0"/>
              <a:t>Used when its better to move the saw to the work than to move the work to the saw.</a:t>
            </a:r>
          </a:p>
          <a:p>
            <a:r>
              <a:rPr lang="en-US" sz="3600" b="1" dirty="0" smtClean="0"/>
              <a:t>The bandsaw can cut pipe, metal, plastics, wood, and irregularly shaped materials.</a:t>
            </a:r>
          </a:p>
          <a:p>
            <a:r>
              <a:rPr lang="en-US" sz="3600" b="1" dirty="0" smtClean="0"/>
              <a:t>Good for cutting heavy metal, but will also do fine cutting work.</a:t>
            </a:r>
          </a:p>
        </p:txBody>
      </p:sp>
      <p:pic>
        <p:nvPicPr>
          <p:cNvPr id="5" name="Picture 4"/>
          <p:cNvPicPr>
            <a:picLocks noChangeAspect="1"/>
          </p:cNvPicPr>
          <p:nvPr/>
        </p:nvPicPr>
        <p:blipFill>
          <a:blip r:embed="rId2"/>
          <a:stretch>
            <a:fillRect/>
          </a:stretch>
        </p:blipFill>
        <p:spPr>
          <a:xfrm>
            <a:off x="7236372" y="1517266"/>
            <a:ext cx="4804705" cy="4804705"/>
          </a:xfrm>
          <a:prstGeom prst="rect">
            <a:avLst/>
          </a:prstGeom>
        </p:spPr>
      </p:pic>
    </p:spTree>
    <p:extLst>
      <p:ext uri="{BB962C8B-B14F-4D97-AF65-F5344CB8AC3E}">
        <p14:creationId xmlns:p14="http://schemas.microsoft.com/office/powerpoint/2010/main" val="23869264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Portable Handheld Bandsaw</a:t>
            </a:r>
            <a:endParaRPr lang="en-US" b="1" dirty="0">
              <a:solidFill>
                <a:schemeClr val="tx1"/>
              </a:solidFill>
            </a:endParaRPr>
          </a:p>
        </p:txBody>
      </p:sp>
      <p:sp>
        <p:nvSpPr>
          <p:cNvPr id="2" name="Content Placeholder 1"/>
          <p:cNvSpPr>
            <a:spLocks noGrp="1"/>
          </p:cNvSpPr>
          <p:nvPr>
            <p:ph idx="1"/>
          </p:nvPr>
        </p:nvSpPr>
        <p:spPr>
          <a:xfrm>
            <a:off x="838200" y="1690687"/>
            <a:ext cx="9929648" cy="4804705"/>
          </a:xfrm>
        </p:spPr>
        <p:txBody>
          <a:bodyPr>
            <a:normAutofit/>
          </a:bodyPr>
          <a:lstStyle/>
          <a:p>
            <a:r>
              <a:rPr lang="en-US" sz="3600" b="1" dirty="0" smtClean="0"/>
              <a:t>The bandsaw has a one-piece blade that runs in one direction around guides at either end of the saw.</a:t>
            </a:r>
          </a:p>
          <a:p>
            <a:r>
              <a:rPr lang="en-US" sz="3600" b="1" dirty="0" smtClean="0"/>
              <a:t>The blade is a thin, flat piece of steel.</a:t>
            </a:r>
          </a:p>
          <a:p>
            <a:r>
              <a:rPr lang="en-US" sz="3600" b="1" dirty="0" smtClean="0"/>
              <a:t>The saw often works at various speeds.</a:t>
            </a:r>
          </a:p>
          <a:p>
            <a:endParaRPr lang="en-US" sz="3600" b="1" dirty="0" smtClean="0"/>
          </a:p>
        </p:txBody>
      </p:sp>
    </p:spTree>
    <p:extLst>
      <p:ext uri="{BB962C8B-B14F-4D97-AF65-F5344CB8AC3E}">
        <p14:creationId xmlns:p14="http://schemas.microsoft.com/office/powerpoint/2010/main" val="1039628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Power Miter Saws</a:t>
            </a:r>
            <a:endParaRPr lang="en-US" b="1" dirty="0">
              <a:solidFill>
                <a:schemeClr val="tx1"/>
              </a:solidFill>
            </a:endParaRPr>
          </a:p>
        </p:txBody>
      </p:sp>
      <p:sp>
        <p:nvSpPr>
          <p:cNvPr id="2" name="Content Placeholder 1"/>
          <p:cNvSpPr>
            <a:spLocks noGrp="1"/>
          </p:cNvSpPr>
          <p:nvPr>
            <p:ph idx="1"/>
          </p:nvPr>
        </p:nvSpPr>
        <p:spPr>
          <a:xfrm>
            <a:off x="838200" y="1690687"/>
            <a:ext cx="6287814" cy="4804705"/>
          </a:xfrm>
        </p:spPr>
        <p:txBody>
          <a:bodyPr>
            <a:normAutofit/>
          </a:bodyPr>
          <a:lstStyle/>
          <a:p>
            <a:r>
              <a:rPr lang="en-US" sz="3600" b="1" dirty="0" smtClean="0">
                <a:solidFill>
                  <a:srgbClr val="FFC000"/>
                </a:solidFill>
              </a:rPr>
              <a:t>Combines a miter box with a circular saw, allowing it to make straight and miter cuts.</a:t>
            </a:r>
          </a:p>
          <a:p>
            <a:r>
              <a:rPr lang="en-US" sz="3600" b="1" dirty="0" smtClean="0">
                <a:solidFill>
                  <a:srgbClr val="FFC000"/>
                </a:solidFill>
              </a:rPr>
              <a:t>There are two types of power miter boxes: Power miter saws and compound miter saws.</a:t>
            </a:r>
          </a:p>
          <a:p>
            <a:pPr marL="0" indent="0">
              <a:buNone/>
            </a:pPr>
            <a:endParaRPr lang="en-US" sz="3600" b="1" dirty="0"/>
          </a:p>
          <a:p>
            <a:pPr marL="0" indent="0">
              <a:buNone/>
            </a:pPr>
            <a:endParaRPr lang="en-US" sz="3600" b="1" dirty="0" smtClean="0"/>
          </a:p>
        </p:txBody>
      </p:sp>
      <p:pic>
        <p:nvPicPr>
          <p:cNvPr id="3" name="Picture 2"/>
          <p:cNvPicPr>
            <a:picLocks noChangeAspect="1"/>
          </p:cNvPicPr>
          <p:nvPr/>
        </p:nvPicPr>
        <p:blipFill>
          <a:blip r:embed="rId2"/>
          <a:stretch>
            <a:fillRect/>
          </a:stretch>
        </p:blipFill>
        <p:spPr>
          <a:xfrm>
            <a:off x="7126014" y="1429406"/>
            <a:ext cx="5065986" cy="5065986"/>
          </a:xfrm>
          <a:prstGeom prst="rect">
            <a:avLst/>
          </a:prstGeom>
        </p:spPr>
      </p:pic>
    </p:spTree>
    <p:extLst>
      <p:ext uri="{BB962C8B-B14F-4D97-AF65-F5344CB8AC3E}">
        <p14:creationId xmlns:p14="http://schemas.microsoft.com/office/powerpoint/2010/main" val="38995172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Power Miter Saw</a:t>
            </a:r>
            <a:endParaRPr lang="en-US" b="1" dirty="0">
              <a:solidFill>
                <a:schemeClr val="tx1"/>
              </a:solidFill>
            </a:endParaRPr>
          </a:p>
        </p:txBody>
      </p:sp>
      <p:sp>
        <p:nvSpPr>
          <p:cNvPr id="2" name="Content Placeholder 1"/>
          <p:cNvSpPr>
            <a:spLocks noGrp="1"/>
          </p:cNvSpPr>
          <p:nvPr>
            <p:ph idx="1"/>
          </p:nvPr>
        </p:nvSpPr>
        <p:spPr>
          <a:xfrm>
            <a:off x="838199" y="1690687"/>
            <a:ext cx="9913883" cy="4804705"/>
          </a:xfrm>
        </p:spPr>
        <p:txBody>
          <a:bodyPr>
            <a:normAutofit/>
          </a:bodyPr>
          <a:lstStyle/>
          <a:p>
            <a:r>
              <a:rPr lang="en-US" sz="3600" b="1" dirty="0" smtClean="0"/>
              <a:t>In a power miter saw the blade pivots horizontally from the rear of the table and locks in position to cut angles from 0 degrees to 45 degrees right to left.</a:t>
            </a:r>
          </a:p>
          <a:p>
            <a:r>
              <a:rPr lang="en-US" sz="3600" b="1" dirty="0" smtClean="0"/>
              <a:t>The blade of a compound miter saw can be tilted vertically, allowing the saw to be used to make a compound cut (combined bevel and miter cut)</a:t>
            </a:r>
            <a:endParaRPr lang="en-US" sz="3600" b="1" dirty="0"/>
          </a:p>
        </p:txBody>
      </p:sp>
    </p:spTree>
    <p:extLst>
      <p:ext uri="{BB962C8B-B14F-4D97-AF65-F5344CB8AC3E}">
        <p14:creationId xmlns:p14="http://schemas.microsoft.com/office/powerpoint/2010/main" val="1933636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Compound Miter Saw</a:t>
            </a:r>
            <a:endParaRPr lang="en-US" b="1" dirty="0">
              <a:solidFill>
                <a:schemeClr val="tx1"/>
              </a:solidFill>
            </a:endParaRPr>
          </a:p>
        </p:txBody>
      </p:sp>
      <p:pic>
        <p:nvPicPr>
          <p:cNvPr id="3" name="Content Placeholder 2"/>
          <p:cNvPicPr>
            <a:picLocks noGrp="1" noChangeAspect="1"/>
          </p:cNvPicPr>
          <p:nvPr>
            <p:ph idx="1"/>
          </p:nvPr>
        </p:nvPicPr>
        <p:blipFill>
          <a:blip r:embed="rId2"/>
          <a:stretch>
            <a:fillRect/>
          </a:stretch>
        </p:blipFill>
        <p:spPr>
          <a:xfrm>
            <a:off x="2554014" y="1517266"/>
            <a:ext cx="6738473" cy="5053855"/>
          </a:xfrm>
          <a:prstGeom prst="rect">
            <a:avLst/>
          </a:prstGeom>
        </p:spPr>
      </p:pic>
    </p:spTree>
    <p:extLst>
      <p:ext uri="{BB962C8B-B14F-4D97-AF65-F5344CB8AC3E}">
        <p14:creationId xmlns:p14="http://schemas.microsoft.com/office/powerpoint/2010/main" val="3703584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Pneumatic Tools</a:t>
            </a:r>
            <a:endParaRPr lang="en-US" b="1" dirty="0">
              <a:solidFill>
                <a:schemeClr val="tx1"/>
              </a:solidFill>
            </a:endParaRPr>
          </a:p>
        </p:txBody>
      </p:sp>
      <p:sp>
        <p:nvSpPr>
          <p:cNvPr id="2" name="Content Placeholder 1"/>
          <p:cNvSpPr>
            <a:spLocks noGrp="1"/>
          </p:cNvSpPr>
          <p:nvPr>
            <p:ph idx="1"/>
          </p:nvPr>
        </p:nvSpPr>
        <p:spPr>
          <a:xfrm>
            <a:off x="439948" y="1825625"/>
            <a:ext cx="6676844" cy="4351338"/>
          </a:xfrm>
        </p:spPr>
        <p:txBody>
          <a:bodyPr>
            <a:normAutofit/>
          </a:bodyPr>
          <a:lstStyle/>
          <a:p>
            <a:r>
              <a:rPr lang="en-US" sz="3600" b="1" dirty="0" smtClean="0">
                <a:solidFill>
                  <a:srgbClr val="FFC000"/>
                </a:solidFill>
              </a:rPr>
              <a:t>If  the </a:t>
            </a:r>
            <a:r>
              <a:rPr lang="en-US" sz="3600" b="1" dirty="0" err="1" smtClean="0">
                <a:solidFill>
                  <a:srgbClr val="FFC000"/>
                </a:solidFill>
              </a:rPr>
              <a:t>nailer</a:t>
            </a:r>
            <a:r>
              <a:rPr lang="en-US" sz="3600" b="1" dirty="0" smtClean="0">
                <a:solidFill>
                  <a:srgbClr val="FFC000"/>
                </a:solidFill>
              </a:rPr>
              <a:t> is not firing, disconnect the air hose before you attempt repairs.</a:t>
            </a:r>
          </a:p>
          <a:p>
            <a:endParaRPr lang="en-US" sz="3600" b="1" dirty="0"/>
          </a:p>
          <a:p>
            <a:r>
              <a:rPr lang="en-US" sz="3600" b="1" dirty="0" smtClean="0">
                <a:solidFill>
                  <a:srgbClr val="FFC000"/>
                </a:solidFill>
              </a:rPr>
              <a:t>Read the manufacturer’s instructions before using a pneumatically powered </a:t>
            </a:r>
            <a:r>
              <a:rPr lang="en-US" sz="3600" b="1" dirty="0" err="1" smtClean="0">
                <a:solidFill>
                  <a:srgbClr val="FFC000"/>
                </a:solidFill>
              </a:rPr>
              <a:t>nailer</a:t>
            </a:r>
            <a:r>
              <a:rPr lang="en-US" sz="3600" b="1" dirty="0" smtClean="0">
                <a:solidFill>
                  <a:srgbClr val="FFC000"/>
                </a:solidFill>
              </a:rPr>
              <a:t>. </a:t>
            </a:r>
          </a:p>
        </p:txBody>
      </p:sp>
      <p:pic>
        <p:nvPicPr>
          <p:cNvPr id="5" name="Picture 4"/>
          <p:cNvPicPr>
            <a:picLocks noChangeAspect="1"/>
          </p:cNvPicPr>
          <p:nvPr/>
        </p:nvPicPr>
        <p:blipFill>
          <a:blip r:embed="rId2"/>
          <a:stretch>
            <a:fillRect/>
          </a:stretch>
        </p:blipFill>
        <p:spPr>
          <a:xfrm>
            <a:off x="7239985" y="1690687"/>
            <a:ext cx="4486275" cy="4486275"/>
          </a:xfrm>
          <a:prstGeom prst="rect">
            <a:avLst/>
          </a:prstGeom>
        </p:spPr>
      </p:pic>
    </p:spTree>
    <p:extLst>
      <p:ext uri="{BB962C8B-B14F-4D97-AF65-F5344CB8AC3E}">
        <p14:creationId xmlns:p14="http://schemas.microsoft.com/office/powerpoint/2010/main" val="2698333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Abrasive Cutoff Saw</a:t>
            </a:r>
            <a:endParaRPr lang="en-US" b="1" dirty="0">
              <a:solidFill>
                <a:schemeClr val="tx1"/>
              </a:solidFill>
            </a:endParaRPr>
          </a:p>
        </p:txBody>
      </p:sp>
      <p:sp>
        <p:nvSpPr>
          <p:cNvPr id="2" name="Content Placeholder 1"/>
          <p:cNvSpPr>
            <a:spLocks noGrp="1"/>
          </p:cNvSpPr>
          <p:nvPr>
            <p:ph idx="1"/>
          </p:nvPr>
        </p:nvSpPr>
        <p:spPr>
          <a:xfrm>
            <a:off x="838199" y="1690687"/>
            <a:ext cx="6555829" cy="4804705"/>
          </a:xfrm>
        </p:spPr>
        <p:txBody>
          <a:bodyPr>
            <a:normAutofit/>
          </a:bodyPr>
          <a:lstStyle/>
          <a:p>
            <a:r>
              <a:rPr lang="en-US" sz="3600" b="1" dirty="0" smtClean="0"/>
              <a:t>Also referred to as a chop saw or a cutoff saw</a:t>
            </a:r>
          </a:p>
          <a:p>
            <a:r>
              <a:rPr lang="en-US" sz="3600" b="1" dirty="0" smtClean="0"/>
              <a:t>Used to make straight cuts through thicker materials such as angle iron, flat bar, and channel.</a:t>
            </a:r>
          </a:p>
          <a:p>
            <a:endParaRPr lang="en-US" sz="3600" b="1" dirty="0"/>
          </a:p>
        </p:txBody>
      </p:sp>
      <p:pic>
        <p:nvPicPr>
          <p:cNvPr id="3" name="Picture 2"/>
          <p:cNvPicPr>
            <a:picLocks noChangeAspect="1"/>
          </p:cNvPicPr>
          <p:nvPr/>
        </p:nvPicPr>
        <p:blipFill>
          <a:blip r:embed="rId2"/>
          <a:stretch>
            <a:fillRect/>
          </a:stretch>
        </p:blipFill>
        <p:spPr>
          <a:xfrm>
            <a:off x="7224876" y="1462251"/>
            <a:ext cx="4967124" cy="4780894"/>
          </a:xfrm>
          <a:prstGeom prst="rect">
            <a:avLst/>
          </a:prstGeom>
        </p:spPr>
      </p:pic>
    </p:spTree>
    <p:extLst>
      <p:ext uri="{BB962C8B-B14F-4D97-AF65-F5344CB8AC3E}">
        <p14:creationId xmlns:p14="http://schemas.microsoft.com/office/powerpoint/2010/main" val="39360360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tx1"/>
                </a:solidFill>
              </a:rPr>
              <a:t>Angle Grinders, End Grinders and Detail Grinders</a:t>
            </a:r>
            <a:endParaRPr lang="en-US" b="1" dirty="0">
              <a:solidFill>
                <a:schemeClr val="tx1"/>
              </a:solidFill>
            </a:endParaRPr>
          </a:p>
        </p:txBody>
      </p:sp>
      <p:sp>
        <p:nvSpPr>
          <p:cNvPr id="2" name="Content Placeholder 1"/>
          <p:cNvSpPr>
            <a:spLocks noGrp="1"/>
          </p:cNvSpPr>
          <p:nvPr>
            <p:ph idx="1"/>
          </p:nvPr>
        </p:nvSpPr>
        <p:spPr>
          <a:xfrm>
            <a:off x="838200" y="1690688"/>
            <a:ext cx="5010807" cy="4804705"/>
          </a:xfrm>
        </p:spPr>
        <p:txBody>
          <a:bodyPr>
            <a:normAutofit/>
          </a:bodyPr>
          <a:lstStyle/>
          <a:p>
            <a:r>
              <a:rPr lang="en-US" sz="3600" b="1" dirty="0" smtClean="0">
                <a:solidFill>
                  <a:schemeClr val="accent5"/>
                </a:solidFill>
              </a:rPr>
              <a:t>Angle grinders</a:t>
            </a:r>
            <a:r>
              <a:rPr lang="en-US" sz="3600" b="1" dirty="0" smtClean="0"/>
              <a:t>: </a:t>
            </a:r>
            <a:r>
              <a:rPr lang="en-US" sz="3600" b="1" dirty="0" smtClean="0">
                <a:solidFill>
                  <a:srgbClr val="FFC000"/>
                </a:solidFill>
              </a:rPr>
              <a:t>Used to grind away hard, heavy materials and used to grind surfaces such as pipes, plates, or welds.</a:t>
            </a:r>
            <a:endParaRPr lang="en-US" sz="3600" b="1" dirty="0">
              <a:solidFill>
                <a:srgbClr val="FFC000"/>
              </a:solidFill>
            </a:endParaRPr>
          </a:p>
        </p:txBody>
      </p:sp>
      <p:pic>
        <p:nvPicPr>
          <p:cNvPr id="5" name="Picture 4"/>
          <p:cNvPicPr>
            <a:picLocks noChangeAspect="1"/>
          </p:cNvPicPr>
          <p:nvPr/>
        </p:nvPicPr>
        <p:blipFill>
          <a:blip r:embed="rId2"/>
          <a:stretch>
            <a:fillRect/>
          </a:stretch>
        </p:blipFill>
        <p:spPr>
          <a:xfrm>
            <a:off x="6448097" y="1698578"/>
            <a:ext cx="4134177" cy="5005597"/>
          </a:xfrm>
          <a:prstGeom prst="rect">
            <a:avLst/>
          </a:prstGeom>
        </p:spPr>
      </p:pic>
    </p:spTree>
    <p:extLst>
      <p:ext uri="{BB962C8B-B14F-4D97-AF65-F5344CB8AC3E}">
        <p14:creationId xmlns:p14="http://schemas.microsoft.com/office/powerpoint/2010/main" val="1323229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tx1"/>
                </a:solidFill>
              </a:rPr>
              <a:t>Angle Grinders, End Grinders and Detail Grinders</a:t>
            </a:r>
            <a:endParaRPr lang="en-US" b="1" dirty="0">
              <a:solidFill>
                <a:schemeClr val="tx1"/>
              </a:solidFill>
            </a:endParaRPr>
          </a:p>
        </p:txBody>
      </p:sp>
      <p:sp>
        <p:nvSpPr>
          <p:cNvPr id="2" name="Content Placeholder 1"/>
          <p:cNvSpPr>
            <a:spLocks noGrp="1"/>
          </p:cNvSpPr>
          <p:nvPr>
            <p:ph idx="1"/>
          </p:nvPr>
        </p:nvSpPr>
        <p:spPr>
          <a:xfrm>
            <a:off x="838200" y="1690688"/>
            <a:ext cx="5010807" cy="4804705"/>
          </a:xfrm>
        </p:spPr>
        <p:txBody>
          <a:bodyPr>
            <a:normAutofit/>
          </a:bodyPr>
          <a:lstStyle/>
          <a:p>
            <a:r>
              <a:rPr lang="en-US" sz="3600" b="1" dirty="0" smtClean="0">
                <a:solidFill>
                  <a:schemeClr val="accent5"/>
                </a:solidFill>
              </a:rPr>
              <a:t>End grinders</a:t>
            </a:r>
            <a:r>
              <a:rPr lang="en-US" sz="3600" b="1" dirty="0" smtClean="0"/>
              <a:t>: Used to smooth the inside of materials such a pipe.</a:t>
            </a:r>
          </a:p>
          <a:p>
            <a:r>
              <a:rPr lang="en-US" sz="3600" b="1" dirty="0" smtClean="0"/>
              <a:t>Also called horizontal grinders or pencil grinders.</a:t>
            </a:r>
            <a:endParaRPr lang="en-US" sz="3600" b="1" dirty="0"/>
          </a:p>
        </p:txBody>
      </p:sp>
      <p:pic>
        <p:nvPicPr>
          <p:cNvPr id="6" name="Picture 5"/>
          <p:cNvPicPr>
            <a:picLocks noChangeAspect="1"/>
          </p:cNvPicPr>
          <p:nvPr/>
        </p:nvPicPr>
        <p:blipFill>
          <a:blip r:embed="rId2"/>
          <a:stretch>
            <a:fillRect/>
          </a:stretch>
        </p:blipFill>
        <p:spPr>
          <a:xfrm>
            <a:off x="5719233" y="1852859"/>
            <a:ext cx="5785489" cy="2671844"/>
          </a:xfrm>
          <a:prstGeom prst="rect">
            <a:avLst/>
          </a:prstGeom>
        </p:spPr>
      </p:pic>
    </p:spTree>
    <p:extLst>
      <p:ext uri="{BB962C8B-B14F-4D97-AF65-F5344CB8AC3E}">
        <p14:creationId xmlns:p14="http://schemas.microsoft.com/office/powerpoint/2010/main" val="2146939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tx1"/>
                </a:solidFill>
              </a:rPr>
              <a:t>Angle Grinders, End Grinders and Detail Grinders</a:t>
            </a:r>
            <a:endParaRPr lang="en-US" b="1" dirty="0">
              <a:solidFill>
                <a:schemeClr val="tx1"/>
              </a:solidFill>
            </a:endParaRPr>
          </a:p>
        </p:txBody>
      </p:sp>
      <p:sp>
        <p:nvSpPr>
          <p:cNvPr id="2" name="Content Placeholder 1"/>
          <p:cNvSpPr>
            <a:spLocks noGrp="1"/>
          </p:cNvSpPr>
          <p:nvPr>
            <p:ph idx="1"/>
          </p:nvPr>
        </p:nvSpPr>
        <p:spPr>
          <a:xfrm>
            <a:off x="838200" y="1690688"/>
            <a:ext cx="5010807" cy="4804705"/>
          </a:xfrm>
        </p:spPr>
        <p:txBody>
          <a:bodyPr>
            <a:normAutofit/>
          </a:bodyPr>
          <a:lstStyle/>
          <a:p>
            <a:r>
              <a:rPr lang="en-US" sz="3600" b="1" dirty="0" smtClean="0">
                <a:solidFill>
                  <a:schemeClr val="accent5"/>
                </a:solidFill>
              </a:rPr>
              <a:t>Detail grinders</a:t>
            </a:r>
            <a:r>
              <a:rPr lang="en-US" sz="3600" b="1" dirty="0" smtClean="0"/>
              <a:t>: Use small attachments, also called points, to smooth and polish intricate metallic work.</a:t>
            </a:r>
            <a:endParaRPr lang="en-US" sz="3600" b="1" dirty="0"/>
          </a:p>
        </p:txBody>
      </p:sp>
      <p:pic>
        <p:nvPicPr>
          <p:cNvPr id="3" name="Picture 2"/>
          <p:cNvPicPr>
            <a:picLocks noChangeAspect="1"/>
          </p:cNvPicPr>
          <p:nvPr/>
        </p:nvPicPr>
        <p:blipFill>
          <a:blip r:embed="rId2"/>
          <a:stretch>
            <a:fillRect/>
          </a:stretch>
        </p:blipFill>
        <p:spPr>
          <a:xfrm>
            <a:off x="6549095" y="1690687"/>
            <a:ext cx="4804705" cy="4804705"/>
          </a:xfrm>
          <a:prstGeom prst="rect">
            <a:avLst/>
          </a:prstGeom>
        </p:spPr>
      </p:pic>
    </p:spTree>
    <p:extLst>
      <p:ext uri="{BB962C8B-B14F-4D97-AF65-F5344CB8AC3E}">
        <p14:creationId xmlns:p14="http://schemas.microsoft.com/office/powerpoint/2010/main" val="1498284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Bench Grinders</a:t>
            </a:r>
            <a:endParaRPr lang="en-US" b="1" dirty="0">
              <a:solidFill>
                <a:schemeClr val="tx1"/>
              </a:solidFill>
            </a:endParaRPr>
          </a:p>
        </p:txBody>
      </p:sp>
      <p:pic>
        <p:nvPicPr>
          <p:cNvPr id="5" name="Content Placeholder 4"/>
          <p:cNvPicPr>
            <a:picLocks noGrp="1" noChangeAspect="1"/>
          </p:cNvPicPr>
          <p:nvPr>
            <p:ph idx="1"/>
          </p:nvPr>
        </p:nvPicPr>
        <p:blipFill>
          <a:blip r:embed="rId2"/>
          <a:stretch>
            <a:fillRect/>
          </a:stretch>
        </p:blipFill>
        <p:spPr>
          <a:xfrm>
            <a:off x="2718703" y="1569645"/>
            <a:ext cx="6754594" cy="5039966"/>
          </a:xfrm>
          <a:prstGeom prst="rect">
            <a:avLst/>
          </a:prstGeom>
        </p:spPr>
      </p:pic>
    </p:spTree>
    <p:extLst>
      <p:ext uri="{BB962C8B-B14F-4D97-AF65-F5344CB8AC3E}">
        <p14:creationId xmlns:p14="http://schemas.microsoft.com/office/powerpoint/2010/main" val="2943076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Bench Grinders</a:t>
            </a:r>
            <a:endParaRPr lang="en-US" b="1" dirty="0">
              <a:solidFill>
                <a:schemeClr val="tx1"/>
              </a:solidFill>
            </a:endParaRPr>
          </a:p>
        </p:txBody>
      </p:sp>
      <p:sp>
        <p:nvSpPr>
          <p:cNvPr id="2" name="Content Placeholder 1"/>
          <p:cNvSpPr>
            <a:spLocks noGrp="1"/>
          </p:cNvSpPr>
          <p:nvPr>
            <p:ph idx="1"/>
          </p:nvPr>
        </p:nvSpPr>
        <p:spPr/>
        <p:txBody>
          <a:bodyPr>
            <a:normAutofit lnSpcReduction="10000"/>
          </a:bodyPr>
          <a:lstStyle/>
          <a:p>
            <a:r>
              <a:rPr lang="en-US" sz="3600" b="1" dirty="0" smtClean="0"/>
              <a:t>Electrically powered stationary grinding machines.</a:t>
            </a:r>
          </a:p>
          <a:p>
            <a:r>
              <a:rPr lang="en-US" sz="3600" b="1" dirty="0" smtClean="0"/>
              <a:t>Usually have two grinding wheels that are used for grinding, rust removal, and metal buffing.</a:t>
            </a:r>
          </a:p>
          <a:p>
            <a:r>
              <a:rPr lang="en-US" sz="3600" b="1" dirty="0" smtClean="0"/>
              <a:t>Also great for renewing worn edges and sharpening cutting tools</a:t>
            </a:r>
          </a:p>
          <a:p>
            <a:r>
              <a:rPr lang="en-US" sz="3600" b="1" dirty="0" smtClean="0">
                <a:solidFill>
                  <a:srgbClr val="FFC000"/>
                </a:solidFill>
              </a:rPr>
              <a:t>Always adjust the tool rest so they are within 1/8 inch of the wheel.</a:t>
            </a:r>
            <a:endParaRPr lang="en-US" sz="3600" b="1" dirty="0">
              <a:solidFill>
                <a:srgbClr val="FFC000"/>
              </a:solidFill>
            </a:endParaRPr>
          </a:p>
        </p:txBody>
      </p:sp>
    </p:spTree>
    <p:extLst>
      <p:ext uri="{BB962C8B-B14F-4D97-AF65-F5344CB8AC3E}">
        <p14:creationId xmlns:p14="http://schemas.microsoft.com/office/powerpoint/2010/main" val="335617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Pneumatically Powered Nailers</a:t>
            </a:r>
            <a:endParaRPr lang="en-US" b="1" dirty="0">
              <a:solidFill>
                <a:schemeClr val="tx1"/>
              </a:solidFill>
            </a:endParaRPr>
          </a:p>
        </p:txBody>
      </p:sp>
      <p:pic>
        <p:nvPicPr>
          <p:cNvPr id="3" name="Content Placeholder 2"/>
          <p:cNvPicPr>
            <a:picLocks noGrp="1" noChangeAspect="1"/>
          </p:cNvPicPr>
          <p:nvPr>
            <p:ph idx="1"/>
          </p:nvPr>
        </p:nvPicPr>
        <p:blipFill>
          <a:blip r:embed="rId2"/>
          <a:stretch>
            <a:fillRect/>
          </a:stretch>
        </p:blipFill>
        <p:spPr>
          <a:xfrm>
            <a:off x="3373821" y="1690687"/>
            <a:ext cx="5634414" cy="4836771"/>
          </a:xfrm>
          <a:prstGeom prst="rect">
            <a:avLst/>
          </a:prstGeom>
        </p:spPr>
      </p:pic>
    </p:spTree>
    <p:extLst>
      <p:ext uri="{BB962C8B-B14F-4D97-AF65-F5344CB8AC3E}">
        <p14:creationId xmlns:p14="http://schemas.microsoft.com/office/powerpoint/2010/main" val="3065347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Pneumatically Powered Nailers</a:t>
            </a:r>
            <a:endParaRPr lang="en-US" b="1" dirty="0">
              <a:solidFill>
                <a:schemeClr val="tx1"/>
              </a:solidFill>
            </a:endParaRPr>
          </a:p>
        </p:txBody>
      </p:sp>
      <p:sp>
        <p:nvSpPr>
          <p:cNvPr id="2" name="Content Placeholder 1"/>
          <p:cNvSpPr>
            <a:spLocks noGrp="1"/>
          </p:cNvSpPr>
          <p:nvPr>
            <p:ph idx="1"/>
          </p:nvPr>
        </p:nvSpPr>
        <p:spPr/>
        <p:txBody>
          <a:bodyPr>
            <a:normAutofit lnSpcReduction="10000"/>
          </a:bodyPr>
          <a:lstStyle/>
          <a:p>
            <a:r>
              <a:rPr lang="en-US" sz="3600" b="1" dirty="0" smtClean="0"/>
              <a:t>Also referred to as “nail guns”</a:t>
            </a:r>
          </a:p>
          <a:p>
            <a:r>
              <a:rPr lang="en-US" sz="3600" b="1" dirty="0" smtClean="0"/>
              <a:t>They greatly speed up the installation of materials such as wallboard, molding, framing members, and shingles.</a:t>
            </a:r>
          </a:p>
          <a:p>
            <a:r>
              <a:rPr lang="en-US" sz="3600" b="1" dirty="0" smtClean="0">
                <a:solidFill>
                  <a:srgbClr val="FFC000"/>
                </a:solidFill>
              </a:rPr>
              <a:t>Keep the nailer oiled by adding a few drops of oil to the air inlet before each use.</a:t>
            </a:r>
            <a:endParaRPr lang="en-US" sz="3600" b="1" dirty="0">
              <a:solidFill>
                <a:srgbClr val="FFC000"/>
              </a:solidFill>
            </a:endParaRPr>
          </a:p>
          <a:p>
            <a:r>
              <a:rPr lang="en-US" sz="3600" b="1" dirty="0" smtClean="0"/>
              <a:t>The nails come in coils and in strips and are loaded into the nail gun.</a:t>
            </a:r>
            <a:endParaRPr lang="en-US" sz="3600" b="1" dirty="0"/>
          </a:p>
        </p:txBody>
      </p:sp>
    </p:spTree>
    <p:extLst>
      <p:ext uri="{BB962C8B-B14F-4D97-AF65-F5344CB8AC3E}">
        <p14:creationId xmlns:p14="http://schemas.microsoft.com/office/powerpoint/2010/main" val="30074527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tx1"/>
                </a:solidFill>
              </a:rPr>
              <a:t>Powder- Actuated Fastening Systems </a:t>
            </a:r>
            <a:endParaRPr lang="en-US" b="1" dirty="0">
              <a:solidFill>
                <a:schemeClr val="tx1"/>
              </a:solidFill>
            </a:endParaRPr>
          </a:p>
        </p:txBody>
      </p:sp>
      <p:pic>
        <p:nvPicPr>
          <p:cNvPr id="3" name="Content Placeholder 2"/>
          <p:cNvPicPr>
            <a:picLocks noGrp="1" noChangeAspect="1"/>
          </p:cNvPicPr>
          <p:nvPr>
            <p:ph idx="1"/>
          </p:nvPr>
        </p:nvPicPr>
        <p:blipFill>
          <a:blip r:embed="rId2"/>
          <a:stretch>
            <a:fillRect/>
          </a:stretch>
        </p:blipFill>
        <p:spPr>
          <a:xfrm>
            <a:off x="1404152" y="1907628"/>
            <a:ext cx="9126557" cy="3594538"/>
          </a:xfrm>
          <a:prstGeom prst="rect">
            <a:avLst/>
          </a:prstGeom>
        </p:spPr>
      </p:pic>
    </p:spTree>
    <p:extLst>
      <p:ext uri="{BB962C8B-B14F-4D97-AF65-F5344CB8AC3E}">
        <p14:creationId xmlns:p14="http://schemas.microsoft.com/office/powerpoint/2010/main" val="38082605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b="1" dirty="0" smtClean="0">
                <a:solidFill>
                  <a:schemeClr val="tx1"/>
                </a:solidFill>
              </a:rPr>
              <a:t>Powder- Actuated Fastening Systems </a:t>
            </a:r>
            <a:endParaRPr lang="en-US" b="1" dirty="0">
              <a:solidFill>
                <a:schemeClr val="tx1"/>
              </a:solidFill>
            </a:endParaRPr>
          </a:p>
        </p:txBody>
      </p:sp>
      <p:sp>
        <p:nvSpPr>
          <p:cNvPr id="2" name="Content Placeholder 1"/>
          <p:cNvSpPr>
            <a:spLocks noGrp="1"/>
          </p:cNvSpPr>
          <p:nvPr>
            <p:ph idx="1"/>
          </p:nvPr>
        </p:nvSpPr>
        <p:spPr>
          <a:xfrm>
            <a:off x="1120000" y="1825625"/>
            <a:ext cx="7361848" cy="4351338"/>
          </a:xfrm>
        </p:spPr>
        <p:txBody>
          <a:bodyPr>
            <a:normAutofit lnSpcReduction="10000"/>
          </a:bodyPr>
          <a:lstStyle/>
          <a:p>
            <a:r>
              <a:rPr lang="en-US" sz="3600" b="1" dirty="0" smtClean="0"/>
              <a:t>A low velocity fastening system powered by gunpowder cartridges called boosters.</a:t>
            </a:r>
          </a:p>
          <a:p>
            <a:r>
              <a:rPr lang="en-US" sz="3600" b="1" dirty="0" smtClean="0"/>
              <a:t>Used for anchoring static loads to steel and concrete beams, walls, and so forth.</a:t>
            </a:r>
          </a:p>
          <a:p>
            <a:r>
              <a:rPr lang="en-US" sz="3600" b="1" dirty="0" smtClean="0"/>
              <a:t>Used to drive steel pins or threaded studs directly into masonry and steel.</a:t>
            </a:r>
          </a:p>
          <a:p>
            <a:endParaRPr lang="en-US" sz="3600" b="1" dirty="0"/>
          </a:p>
        </p:txBody>
      </p:sp>
      <p:pic>
        <p:nvPicPr>
          <p:cNvPr id="5" name="Picture 4"/>
          <p:cNvPicPr>
            <a:picLocks noChangeAspect="1"/>
          </p:cNvPicPr>
          <p:nvPr/>
        </p:nvPicPr>
        <p:blipFill>
          <a:blip r:embed="rId2"/>
          <a:stretch>
            <a:fillRect/>
          </a:stretch>
        </p:blipFill>
        <p:spPr>
          <a:xfrm>
            <a:off x="8223848" y="1825625"/>
            <a:ext cx="3366434" cy="2289175"/>
          </a:xfrm>
          <a:prstGeom prst="rect">
            <a:avLst/>
          </a:prstGeom>
        </p:spPr>
      </p:pic>
    </p:spTree>
    <p:extLst>
      <p:ext uri="{BB962C8B-B14F-4D97-AF65-F5344CB8AC3E}">
        <p14:creationId xmlns:p14="http://schemas.microsoft.com/office/powerpoint/2010/main" val="2082033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Hydraulic Tools</a:t>
            </a:r>
            <a:endParaRPr lang="en-US" b="1" dirty="0">
              <a:solidFill>
                <a:schemeClr val="tx1"/>
              </a:solidFill>
            </a:endParaRPr>
          </a:p>
        </p:txBody>
      </p:sp>
      <p:sp>
        <p:nvSpPr>
          <p:cNvPr id="2" name="Content Placeholder 1"/>
          <p:cNvSpPr>
            <a:spLocks noGrp="1"/>
          </p:cNvSpPr>
          <p:nvPr>
            <p:ph idx="1"/>
          </p:nvPr>
        </p:nvSpPr>
        <p:spPr>
          <a:xfrm>
            <a:off x="1120000" y="1825625"/>
            <a:ext cx="6825821" cy="4351338"/>
          </a:xfrm>
        </p:spPr>
        <p:txBody>
          <a:bodyPr>
            <a:normAutofit/>
          </a:bodyPr>
          <a:lstStyle/>
          <a:p>
            <a:r>
              <a:rPr lang="en-US" sz="3600" b="1" dirty="0" smtClean="0"/>
              <a:t>Tools powered by fluid pressure.</a:t>
            </a:r>
          </a:p>
          <a:p>
            <a:r>
              <a:rPr lang="en-US" sz="3600" b="1" dirty="0" smtClean="0"/>
              <a:t>Hand pumps or electric pumps are used to produce the fluid pressure.</a:t>
            </a:r>
          </a:p>
          <a:p>
            <a:r>
              <a:rPr lang="en-US" sz="3600" b="1" dirty="0" smtClean="0">
                <a:solidFill>
                  <a:srgbClr val="FFC000"/>
                </a:solidFill>
              </a:rPr>
              <a:t>Pipe benders, jackhammers, and Porta-Powers® are examples of hydraulic tools.</a:t>
            </a:r>
            <a:endParaRPr lang="en-US" sz="3600" b="1" dirty="0">
              <a:solidFill>
                <a:srgbClr val="FFC000"/>
              </a:solidFill>
            </a:endParaRPr>
          </a:p>
        </p:txBody>
      </p:sp>
      <p:pic>
        <p:nvPicPr>
          <p:cNvPr id="3" name="Picture 2"/>
          <p:cNvPicPr>
            <a:picLocks noChangeAspect="1"/>
          </p:cNvPicPr>
          <p:nvPr/>
        </p:nvPicPr>
        <p:blipFill>
          <a:blip r:embed="rId2"/>
          <a:stretch>
            <a:fillRect/>
          </a:stretch>
        </p:blipFill>
        <p:spPr>
          <a:xfrm>
            <a:off x="7803931" y="1825624"/>
            <a:ext cx="4127941" cy="3676799"/>
          </a:xfrm>
          <a:prstGeom prst="rect">
            <a:avLst/>
          </a:prstGeom>
        </p:spPr>
      </p:pic>
    </p:spTree>
    <p:extLst>
      <p:ext uri="{BB962C8B-B14F-4D97-AF65-F5344CB8AC3E}">
        <p14:creationId xmlns:p14="http://schemas.microsoft.com/office/powerpoint/2010/main" val="3639311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solidFill>
                  <a:schemeClr val="tx1"/>
                </a:solidFill>
              </a:rPr>
              <a:t>Air Impact Wrench</a:t>
            </a:r>
            <a:endParaRPr lang="en-US" b="1" dirty="0">
              <a:solidFill>
                <a:schemeClr val="tx1"/>
              </a:solidFill>
            </a:endParaRPr>
          </a:p>
        </p:txBody>
      </p:sp>
      <p:sp>
        <p:nvSpPr>
          <p:cNvPr id="2" name="Content Placeholder 1"/>
          <p:cNvSpPr>
            <a:spLocks noGrp="1"/>
          </p:cNvSpPr>
          <p:nvPr>
            <p:ph idx="1"/>
          </p:nvPr>
        </p:nvSpPr>
        <p:spPr>
          <a:xfrm>
            <a:off x="838200" y="1825625"/>
            <a:ext cx="6731228" cy="4351338"/>
          </a:xfrm>
        </p:spPr>
        <p:txBody>
          <a:bodyPr>
            <a:normAutofit/>
          </a:bodyPr>
          <a:lstStyle/>
          <a:p>
            <a:r>
              <a:rPr lang="en-US" sz="3600" b="1" dirty="0" smtClean="0"/>
              <a:t>Power tools that are used to fasten, tighten, and loosen nuts and bolts.</a:t>
            </a:r>
          </a:p>
          <a:p>
            <a:r>
              <a:rPr lang="en-US" sz="3600" b="1" dirty="0" smtClean="0"/>
              <a:t>The speed and strength (torque) of these wrenches can be easily adjusted depending on the type of job.</a:t>
            </a:r>
            <a:endParaRPr lang="en-US" sz="3600" b="1" dirty="0"/>
          </a:p>
        </p:txBody>
      </p:sp>
      <p:pic>
        <p:nvPicPr>
          <p:cNvPr id="3" name="Picture 2"/>
          <p:cNvPicPr>
            <a:picLocks noChangeAspect="1"/>
          </p:cNvPicPr>
          <p:nvPr/>
        </p:nvPicPr>
        <p:blipFill>
          <a:blip r:embed="rId2"/>
          <a:stretch>
            <a:fillRect/>
          </a:stretch>
        </p:blipFill>
        <p:spPr>
          <a:xfrm>
            <a:off x="7851228" y="1537637"/>
            <a:ext cx="4236422" cy="4639326"/>
          </a:xfrm>
          <a:prstGeom prst="rect">
            <a:avLst/>
          </a:prstGeom>
        </p:spPr>
      </p:pic>
    </p:spTree>
    <p:extLst>
      <p:ext uri="{BB962C8B-B14F-4D97-AF65-F5344CB8AC3E}">
        <p14:creationId xmlns:p14="http://schemas.microsoft.com/office/powerpoint/2010/main" val="2167767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solidFill>
                  <a:schemeClr val="tx1"/>
                </a:solidFill>
              </a:rPr>
              <a:t>Air Impact Wrench</a:t>
            </a:r>
            <a:endParaRPr lang="en-US" b="1" dirty="0">
              <a:solidFill>
                <a:schemeClr val="tx1"/>
              </a:solidFill>
            </a:endParaRPr>
          </a:p>
        </p:txBody>
      </p:sp>
      <p:sp>
        <p:nvSpPr>
          <p:cNvPr id="2" name="Content Placeholder 1"/>
          <p:cNvSpPr>
            <a:spLocks noGrp="1"/>
          </p:cNvSpPr>
          <p:nvPr>
            <p:ph idx="1"/>
          </p:nvPr>
        </p:nvSpPr>
        <p:spPr>
          <a:xfrm>
            <a:off x="838200" y="1457864"/>
            <a:ext cx="6731228" cy="4882551"/>
          </a:xfrm>
        </p:spPr>
        <p:txBody>
          <a:bodyPr>
            <a:normAutofit/>
          </a:bodyPr>
          <a:lstStyle/>
          <a:p>
            <a:r>
              <a:rPr lang="en-US" sz="3600" b="1" dirty="0" smtClean="0"/>
              <a:t>Air impact wrenches are powered pneumatically (with compressed air)</a:t>
            </a:r>
          </a:p>
          <a:p>
            <a:r>
              <a:rPr lang="en-US" sz="3600" b="1" dirty="0" smtClean="0"/>
              <a:t>In order to operate an air wrench, it must be attached with a hose to an air compressor.</a:t>
            </a:r>
          </a:p>
          <a:p>
            <a:r>
              <a:rPr lang="en-US" sz="3600" b="1" dirty="0" smtClean="0">
                <a:solidFill>
                  <a:srgbClr val="FFC000"/>
                </a:solidFill>
              </a:rPr>
              <a:t>Keep your body stance balanced</a:t>
            </a:r>
            <a:endParaRPr lang="en-US" sz="3600" b="1" dirty="0">
              <a:solidFill>
                <a:srgbClr val="FFC000"/>
              </a:solidFill>
            </a:endParaRPr>
          </a:p>
        </p:txBody>
      </p:sp>
      <p:pic>
        <p:nvPicPr>
          <p:cNvPr id="3" name="Picture 2"/>
          <p:cNvPicPr>
            <a:picLocks noChangeAspect="1"/>
          </p:cNvPicPr>
          <p:nvPr/>
        </p:nvPicPr>
        <p:blipFill>
          <a:blip r:embed="rId2"/>
          <a:stretch>
            <a:fillRect/>
          </a:stretch>
        </p:blipFill>
        <p:spPr>
          <a:xfrm>
            <a:off x="7851228" y="1537637"/>
            <a:ext cx="4236422" cy="4639326"/>
          </a:xfrm>
          <a:prstGeom prst="rect">
            <a:avLst/>
          </a:prstGeom>
        </p:spPr>
      </p:pic>
    </p:spTree>
    <p:extLst>
      <p:ext uri="{BB962C8B-B14F-4D97-AF65-F5344CB8AC3E}">
        <p14:creationId xmlns:p14="http://schemas.microsoft.com/office/powerpoint/2010/main" val="1356646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solidFill>
                  <a:schemeClr val="tx1"/>
                </a:solidFill>
              </a:rPr>
              <a:t>Pavement Breakers</a:t>
            </a:r>
            <a:endParaRPr lang="en-US" b="1" dirty="0">
              <a:solidFill>
                <a:schemeClr val="tx1"/>
              </a:solidFill>
            </a:endParaRPr>
          </a:p>
        </p:txBody>
      </p:sp>
      <p:sp>
        <p:nvSpPr>
          <p:cNvPr id="2" name="Content Placeholder 1"/>
          <p:cNvSpPr>
            <a:spLocks noGrp="1"/>
          </p:cNvSpPr>
          <p:nvPr>
            <p:ph idx="1"/>
          </p:nvPr>
        </p:nvSpPr>
        <p:spPr>
          <a:xfrm>
            <a:off x="838200" y="1825625"/>
            <a:ext cx="6731228" cy="4351338"/>
          </a:xfrm>
        </p:spPr>
        <p:txBody>
          <a:bodyPr>
            <a:normAutofit/>
          </a:bodyPr>
          <a:lstStyle/>
          <a:p>
            <a:r>
              <a:rPr lang="en-US" sz="3600" b="1" dirty="0" smtClean="0"/>
              <a:t>Used in large scale demolition work, such as tearing down brick and concrete walls and breaking up concrete or pavement.</a:t>
            </a:r>
          </a:p>
          <a:p>
            <a:r>
              <a:rPr lang="en-US" sz="3600" b="1" dirty="0" smtClean="0"/>
              <a:t>Usually weigh from 50 to 90 </a:t>
            </a:r>
            <a:r>
              <a:rPr lang="en-US" sz="3600" b="1" dirty="0" err="1" smtClean="0"/>
              <a:t>lbs</a:t>
            </a:r>
            <a:r>
              <a:rPr lang="en-US" sz="3600" b="1" dirty="0" smtClean="0"/>
              <a:t> </a:t>
            </a:r>
            <a:endParaRPr lang="en-US" sz="3600" b="1" dirty="0"/>
          </a:p>
        </p:txBody>
      </p:sp>
      <p:pic>
        <p:nvPicPr>
          <p:cNvPr id="5" name="Picture 4"/>
          <p:cNvPicPr>
            <a:picLocks noChangeAspect="1"/>
          </p:cNvPicPr>
          <p:nvPr/>
        </p:nvPicPr>
        <p:blipFill>
          <a:blip r:embed="rId2"/>
          <a:stretch>
            <a:fillRect/>
          </a:stretch>
        </p:blipFill>
        <p:spPr>
          <a:xfrm>
            <a:off x="7637901" y="1386780"/>
            <a:ext cx="3715899" cy="4790183"/>
          </a:xfrm>
          <a:prstGeom prst="rect">
            <a:avLst/>
          </a:prstGeom>
        </p:spPr>
      </p:pic>
    </p:spTree>
    <p:extLst>
      <p:ext uri="{BB962C8B-B14F-4D97-AF65-F5344CB8AC3E}">
        <p14:creationId xmlns:p14="http://schemas.microsoft.com/office/powerpoint/2010/main" val="4509950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smtClean="0">
                <a:solidFill>
                  <a:schemeClr val="tx1"/>
                </a:solidFill>
              </a:rPr>
              <a:t>Hydraulic Jacks</a:t>
            </a:r>
            <a:endParaRPr lang="en-US" b="1" dirty="0">
              <a:solidFill>
                <a:schemeClr val="tx1"/>
              </a:solidFill>
            </a:endParaRPr>
          </a:p>
        </p:txBody>
      </p:sp>
      <p:sp>
        <p:nvSpPr>
          <p:cNvPr id="2" name="Content Placeholder 1"/>
          <p:cNvSpPr>
            <a:spLocks noGrp="1"/>
          </p:cNvSpPr>
          <p:nvPr>
            <p:ph idx="1"/>
          </p:nvPr>
        </p:nvSpPr>
        <p:spPr>
          <a:xfrm>
            <a:off x="838200" y="1825625"/>
            <a:ext cx="10515600" cy="4351338"/>
          </a:xfrm>
        </p:spPr>
        <p:txBody>
          <a:bodyPr>
            <a:normAutofit/>
          </a:bodyPr>
          <a:lstStyle/>
          <a:p>
            <a:r>
              <a:rPr lang="en-US" sz="3600" b="1" dirty="0" smtClean="0"/>
              <a:t>Hydraulic tools when the application calls for extreme force to be applied in a controlled manner.</a:t>
            </a:r>
          </a:p>
          <a:p>
            <a:r>
              <a:rPr lang="en-US" sz="3600" b="1" dirty="0" smtClean="0"/>
              <a:t>These tools do not operate at high speeds but great care should be used when operating them.</a:t>
            </a:r>
          </a:p>
          <a:p>
            <a:r>
              <a:rPr lang="en-US" sz="3600" b="1" dirty="0" smtClean="0"/>
              <a:t>Hydraulic jacks have two basic parts: the pump and the cylinder.</a:t>
            </a:r>
            <a:endParaRPr lang="en-US" sz="3600" b="1" dirty="0"/>
          </a:p>
        </p:txBody>
      </p:sp>
    </p:spTree>
    <p:extLst>
      <p:ext uri="{BB962C8B-B14F-4D97-AF65-F5344CB8AC3E}">
        <p14:creationId xmlns:p14="http://schemas.microsoft.com/office/powerpoint/2010/main" val="31626791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Power Drills</a:t>
            </a:r>
            <a:endParaRPr lang="en-US" b="1" dirty="0">
              <a:solidFill>
                <a:schemeClr val="tx1"/>
              </a:solidFill>
            </a:endParaRPr>
          </a:p>
        </p:txBody>
      </p:sp>
      <p:sp>
        <p:nvSpPr>
          <p:cNvPr id="2" name="Content Placeholder 1"/>
          <p:cNvSpPr>
            <a:spLocks noGrp="1"/>
          </p:cNvSpPr>
          <p:nvPr>
            <p:ph idx="1"/>
          </p:nvPr>
        </p:nvSpPr>
        <p:spPr>
          <a:xfrm>
            <a:off x="1120000" y="1825625"/>
            <a:ext cx="9994690" cy="4351338"/>
          </a:xfrm>
        </p:spPr>
        <p:txBody>
          <a:bodyPr>
            <a:normAutofit/>
          </a:bodyPr>
          <a:lstStyle/>
          <a:p>
            <a:r>
              <a:rPr lang="en-US" sz="3600" b="1" dirty="0" smtClean="0"/>
              <a:t>Most commonly used to make holes by spinning drill bits into wood, metal, plastic and other materials.</a:t>
            </a:r>
          </a:p>
          <a:p>
            <a:r>
              <a:rPr lang="en-US" sz="3600" b="1" dirty="0" smtClean="0"/>
              <a:t>With different accessories the power drill can be used as a sander, polisher, screwdriver, grinder or countersink. It can also be used as a saw.</a:t>
            </a:r>
            <a:endParaRPr lang="en-US" sz="3600" b="1" dirty="0"/>
          </a:p>
        </p:txBody>
      </p:sp>
    </p:spTree>
    <p:extLst>
      <p:ext uri="{BB962C8B-B14F-4D97-AF65-F5344CB8AC3E}">
        <p14:creationId xmlns:p14="http://schemas.microsoft.com/office/powerpoint/2010/main" val="1167894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Types Power Drills</a:t>
            </a:r>
            <a:endParaRPr lang="en-US" b="1" dirty="0">
              <a:solidFill>
                <a:schemeClr val="tx1"/>
              </a:solidFill>
            </a:endParaRPr>
          </a:p>
        </p:txBody>
      </p:sp>
      <p:sp>
        <p:nvSpPr>
          <p:cNvPr id="2" name="Content Placeholder 1"/>
          <p:cNvSpPr>
            <a:spLocks noGrp="1"/>
          </p:cNvSpPr>
          <p:nvPr>
            <p:ph idx="1"/>
          </p:nvPr>
        </p:nvSpPr>
        <p:spPr>
          <a:xfrm>
            <a:off x="1120000" y="1825625"/>
            <a:ext cx="9994690" cy="4351338"/>
          </a:xfrm>
        </p:spPr>
        <p:txBody>
          <a:bodyPr>
            <a:normAutofit/>
          </a:bodyPr>
          <a:lstStyle/>
          <a:p>
            <a:r>
              <a:rPr lang="en-US" sz="3600" b="1" dirty="0" smtClean="0">
                <a:solidFill>
                  <a:srgbClr val="FFC000"/>
                </a:solidFill>
              </a:rPr>
              <a:t>Electric drills</a:t>
            </a:r>
          </a:p>
          <a:p>
            <a:r>
              <a:rPr lang="en-US" sz="3600" b="1" dirty="0" smtClean="0">
                <a:solidFill>
                  <a:srgbClr val="FFC000"/>
                </a:solidFill>
              </a:rPr>
              <a:t>Cordless drills</a:t>
            </a:r>
          </a:p>
          <a:p>
            <a:r>
              <a:rPr lang="en-US" sz="3600" b="1" dirty="0" smtClean="0">
                <a:solidFill>
                  <a:srgbClr val="FFC000"/>
                </a:solidFill>
              </a:rPr>
              <a:t>Hammer drills</a:t>
            </a:r>
          </a:p>
          <a:p>
            <a:r>
              <a:rPr lang="en-US" sz="3600" b="1" dirty="0" smtClean="0">
                <a:solidFill>
                  <a:srgbClr val="FFC000"/>
                </a:solidFill>
              </a:rPr>
              <a:t>Electromagnet drills</a:t>
            </a:r>
          </a:p>
          <a:p>
            <a:r>
              <a:rPr lang="en-US" sz="3600" b="1" dirty="0" smtClean="0">
                <a:solidFill>
                  <a:srgbClr val="FFC000"/>
                </a:solidFill>
              </a:rPr>
              <a:t>Pneumatic drills (air hammers)</a:t>
            </a:r>
          </a:p>
          <a:p>
            <a:r>
              <a:rPr lang="en-US" sz="3600" b="1" dirty="0" smtClean="0">
                <a:solidFill>
                  <a:srgbClr val="FFC000"/>
                </a:solidFill>
              </a:rPr>
              <a:t>Electric screwdrivers</a:t>
            </a:r>
            <a:endParaRPr lang="en-US" sz="3600" b="1" dirty="0">
              <a:solidFill>
                <a:srgbClr val="FFC000"/>
              </a:solidFill>
            </a:endParaRPr>
          </a:p>
        </p:txBody>
      </p:sp>
    </p:spTree>
    <p:extLst>
      <p:ext uri="{BB962C8B-B14F-4D97-AF65-F5344CB8AC3E}">
        <p14:creationId xmlns:p14="http://schemas.microsoft.com/office/powerpoint/2010/main" val="1107048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Drill Bits</a:t>
            </a:r>
            <a:endParaRPr lang="en-US" b="1" dirty="0">
              <a:solidFill>
                <a:schemeClr val="tx1"/>
              </a:solidFill>
            </a:endParaRPr>
          </a:p>
        </p:txBody>
      </p:sp>
      <p:sp>
        <p:nvSpPr>
          <p:cNvPr id="2" name="Content Placeholder 1"/>
          <p:cNvSpPr>
            <a:spLocks noGrp="1"/>
          </p:cNvSpPr>
          <p:nvPr>
            <p:ph idx="1"/>
          </p:nvPr>
        </p:nvSpPr>
        <p:spPr>
          <a:xfrm>
            <a:off x="1120000" y="1825625"/>
            <a:ext cx="9994690" cy="4351338"/>
          </a:xfrm>
        </p:spPr>
        <p:txBody>
          <a:bodyPr>
            <a:normAutofit/>
          </a:bodyPr>
          <a:lstStyle/>
          <a:p>
            <a:r>
              <a:rPr lang="en-US" sz="3600" b="1" dirty="0" smtClean="0"/>
              <a:t>Twist drill bits are used to drill wood and plastics at high speeds or to drill metal at a lower speed.</a:t>
            </a:r>
            <a:endParaRPr lang="en-US" sz="3600" b="1" dirty="0"/>
          </a:p>
        </p:txBody>
      </p:sp>
      <p:pic>
        <p:nvPicPr>
          <p:cNvPr id="3" name="Picture 2"/>
          <p:cNvPicPr>
            <a:picLocks noChangeAspect="1"/>
          </p:cNvPicPr>
          <p:nvPr/>
        </p:nvPicPr>
        <p:blipFill>
          <a:blip r:embed="rId2"/>
          <a:stretch>
            <a:fillRect/>
          </a:stretch>
        </p:blipFill>
        <p:spPr>
          <a:xfrm>
            <a:off x="4430111" y="2881148"/>
            <a:ext cx="3758762" cy="3758762"/>
          </a:xfrm>
          <a:prstGeom prst="rect">
            <a:avLst/>
          </a:prstGeom>
        </p:spPr>
      </p:pic>
    </p:spTree>
    <p:extLst>
      <p:ext uri="{BB962C8B-B14F-4D97-AF65-F5344CB8AC3E}">
        <p14:creationId xmlns:p14="http://schemas.microsoft.com/office/powerpoint/2010/main" val="3241065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chemeClr val="tx1"/>
                </a:solidFill>
              </a:rPr>
              <a:t>Drill Bits</a:t>
            </a:r>
            <a:endParaRPr lang="en-US" b="1" dirty="0">
              <a:solidFill>
                <a:schemeClr val="tx1"/>
              </a:solidFill>
            </a:endParaRPr>
          </a:p>
        </p:txBody>
      </p:sp>
      <p:sp>
        <p:nvSpPr>
          <p:cNvPr id="2" name="Content Placeholder 1"/>
          <p:cNvSpPr>
            <a:spLocks noGrp="1"/>
          </p:cNvSpPr>
          <p:nvPr>
            <p:ph idx="1"/>
          </p:nvPr>
        </p:nvSpPr>
        <p:spPr>
          <a:xfrm>
            <a:off x="1120000" y="1825625"/>
            <a:ext cx="9994690" cy="4351338"/>
          </a:xfrm>
        </p:spPr>
        <p:txBody>
          <a:bodyPr>
            <a:normAutofit/>
          </a:bodyPr>
          <a:lstStyle/>
          <a:p>
            <a:r>
              <a:rPr lang="en-US" sz="3600" b="1" dirty="0" smtClean="0">
                <a:solidFill>
                  <a:srgbClr val="FFC000"/>
                </a:solidFill>
              </a:rPr>
              <a:t>A forstner bit is used on wood and is good for boring a flat bottom hole.</a:t>
            </a:r>
            <a:endParaRPr lang="en-US" sz="3600" b="1" dirty="0">
              <a:solidFill>
                <a:srgbClr val="FFC000"/>
              </a:solidFill>
            </a:endParaRPr>
          </a:p>
        </p:txBody>
      </p:sp>
      <p:pic>
        <p:nvPicPr>
          <p:cNvPr id="5" name="Picture 4"/>
          <p:cNvPicPr>
            <a:picLocks noChangeAspect="1"/>
          </p:cNvPicPr>
          <p:nvPr/>
        </p:nvPicPr>
        <p:blipFill>
          <a:blip r:embed="rId2"/>
          <a:stretch>
            <a:fillRect/>
          </a:stretch>
        </p:blipFill>
        <p:spPr>
          <a:xfrm>
            <a:off x="2601310" y="3391885"/>
            <a:ext cx="6757167" cy="2552708"/>
          </a:xfrm>
          <a:prstGeom prst="rect">
            <a:avLst/>
          </a:prstGeom>
        </p:spPr>
      </p:pic>
    </p:spTree>
    <p:extLst>
      <p:ext uri="{BB962C8B-B14F-4D97-AF65-F5344CB8AC3E}">
        <p14:creationId xmlns:p14="http://schemas.microsoft.com/office/powerpoint/2010/main" val="2079032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TC104033923[[fn=Depth]]</Template>
  <TotalTime>15361</TotalTime>
  <Words>2055</Words>
  <Application>Microsoft Office PowerPoint</Application>
  <PresentationFormat>Widescreen</PresentationFormat>
  <Paragraphs>188</Paragraphs>
  <Slides>53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Corbel</vt:lpstr>
      <vt:lpstr>Depth</vt:lpstr>
      <vt:lpstr>Intro to Power Tools</vt:lpstr>
      <vt:lpstr>Electric Tools</vt:lpstr>
      <vt:lpstr>Pneumatic Tools</vt:lpstr>
      <vt:lpstr>Pneumatic Tools</vt:lpstr>
      <vt:lpstr>Hydraulic Tools</vt:lpstr>
      <vt:lpstr>Power Drills</vt:lpstr>
      <vt:lpstr>Types Power Drills</vt:lpstr>
      <vt:lpstr>Drill Bits</vt:lpstr>
      <vt:lpstr>Drill Bits</vt:lpstr>
      <vt:lpstr>Paddle or Spade Bits</vt:lpstr>
      <vt:lpstr>Masonry Bits</vt:lpstr>
      <vt:lpstr>Auger Bits</vt:lpstr>
      <vt:lpstr>Power Tool Safety</vt:lpstr>
      <vt:lpstr>Power Tool Safety</vt:lpstr>
      <vt:lpstr>Power Tool Safety</vt:lpstr>
      <vt:lpstr>Power Tool Safety</vt:lpstr>
      <vt:lpstr>Power Tool Safety</vt:lpstr>
      <vt:lpstr>Cordless Drills</vt:lpstr>
      <vt:lpstr>Hammer Drills</vt:lpstr>
      <vt:lpstr>Hammer Drills</vt:lpstr>
      <vt:lpstr>Electromagnetic Drills (drill press)</vt:lpstr>
      <vt:lpstr>Pneumatic Drills</vt:lpstr>
      <vt:lpstr>What kind of saw is this?</vt:lpstr>
      <vt:lpstr>Circular Saws</vt:lpstr>
      <vt:lpstr>Circular Saws</vt:lpstr>
      <vt:lpstr>Circular Saw Safety</vt:lpstr>
      <vt:lpstr>Circular Saw Safety</vt:lpstr>
      <vt:lpstr>Circular Saw Safety</vt:lpstr>
      <vt:lpstr>Cutting</vt:lpstr>
      <vt:lpstr>Saber Saws (Jig Saws)</vt:lpstr>
      <vt:lpstr>Saber Saws (Jig Saws)</vt:lpstr>
      <vt:lpstr>Name That Tool</vt:lpstr>
      <vt:lpstr>Reciprocating Saws</vt:lpstr>
      <vt:lpstr>Reciprocating Saws</vt:lpstr>
      <vt:lpstr>Portable Handheld Bandsaw</vt:lpstr>
      <vt:lpstr>Portable Handheld Bandsaw</vt:lpstr>
      <vt:lpstr>Power Miter Saws</vt:lpstr>
      <vt:lpstr>Power Miter Saw</vt:lpstr>
      <vt:lpstr>Compound Miter Saw</vt:lpstr>
      <vt:lpstr>Abrasive Cutoff Saw</vt:lpstr>
      <vt:lpstr>Angle Grinders, End Grinders and Detail Grinders</vt:lpstr>
      <vt:lpstr>Angle Grinders, End Grinders and Detail Grinders</vt:lpstr>
      <vt:lpstr>Angle Grinders, End Grinders and Detail Grinders</vt:lpstr>
      <vt:lpstr>Bench Grinders</vt:lpstr>
      <vt:lpstr>Bench Grinders</vt:lpstr>
      <vt:lpstr>Pneumatically Powered Nailers</vt:lpstr>
      <vt:lpstr>Pneumatically Powered Nailers</vt:lpstr>
      <vt:lpstr>Powder- Actuated Fastening Systems </vt:lpstr>
      <vt:lpstr>Powder- Actuated Fastening Systems </vt:lpstr>
      <vt:lpstr>Air Impact Wrench</vt:lpstr>
      <vt:lpstr>Air Impact Wrench</vt:lpstr>
      <vt:lpstr>Pavement Breakers</vt:lpstr>
      <vt:lpstr>Hydraulic Jacks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Power Tools</dc:title>
  <dc:creator>Warren,Merrell</dc:creator>
  <cp:lastModifiedBy>Duff,Seth</cp:lastModifiedBy>
  <cp:revision>41</cp:revision>
  <dcterms:created xsi:type="dcterms:W3CDTF">2013-10-30T14:19:08Z</dcterms:created>
  <dcterms:modified xsi:type="dcterms:W3CDTF">2016-12-15T14:06:49Z</dcterms:modified>
</cp:coreProperties>
</file>