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5"/>
  </p:notesMasterIdLst>
  <p:handoutMasterIdLst>
    <p:handoutMasterId r:id="rId16"/>
  </p:handoutMasterIdLst>
  <p:sldIdLst>
    <p:sldId id="256" r:id="rId3"/>
    <p:sldId id="257" r:id="rId4"/>
    <p:sldId id="258" r:id="rId5"/>
    <p:sldId id="260" r:id="rId6"/>
    <p:sldId id="259" r:id="rId7"/>
    <p:sldId id="268" r:id="rId8"/>
    <p:sldId id="261" r:id="rId9"/>
    <p:sldId id="263" r:id="rId10"/>
    <p:sldId id="264" r:id="rId11"/>
    <p:sldId id="265" r:id="rId12"/>
    <p:sldId id="266" r:id="rId13"/>
    <p:sldId id="267" r:id="rId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44">
          <p15:clr>
            <a:srgbClr val="A4A3A4"/>
          </p15:clr>
        </p15:guide>
        <p15:guide id="4"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0" autoAdjust="0"/>
    <p:restoredTop sz="94660"/>
  </p:normalViewPr>
  <p:slideViewPr>
    <p:cSldViewPr showGuides="1">
      <p:cViewPr varScale="1">
        <p:scale>
          <a:sx n="107" d="100"/>
          <a:sy n="107" d="100"/>
        </p:scale>
        <p:origin x="108" y="-30"/>
      </p:cViewPr>
      <p:guideLst>
        <p:guide orient="horz" pos="2160"/>
        <p:guide pos="2880"/>
        <p:guide pos="144"/>
        <p:guide pos="56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3F30FC5-8965-4E68-A023-8AD51B0ABEDB}" type="datetimeFigureOut">
              <a:rPr lang="en-US" smtClean="0"/>
              <a:t>8/19/2020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2F91A17-451A-43AD-B0C6-8A2B9F83EEE9}" type="slidenum">
              <a:rPr lang="en-US" smtClean="0"/>
              <a:t>‹#›</a:t>
            </a:fld>
            <a:endParaRPr lang="en-US"/>
          </a:p>
        </p:txBody>
      </p:sp>
    </p:spTree>
    <p:extLst>
      <p:ext uri="{BB962C8B-B14F-4D97-AF65-F5344CB8AC3E}">
        <p14:creationId xmlns:p14="http://schemas.microsoft.com/office/powerpoint/2010/main" val="2587094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7802EDC-7974-4A96-837D-7FE447E5B57D}" type="datetimeFigureOut">
              <a:rPr lang="en-US" smtClean="0"/>
              <a:t>8/19/2020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9D7A091-78EB-4ED3-BA3E-9AA5F55CAB0D}" type="slidenum">
              <a:rPr lang="en-US" smtClean="0"/>
              <a:t>‹#›</a:t>
            </a:fld>
            <a:endParaRPr lang="en-US"/>
          </a:p>
        </p:txBody>
      </p:sp>
    </p:spTree>
    <p:extLst>
      <p:ext uri="{BB962C8B-B14F-4D97-AF65-F5344CB8AC3E}">
        <p14:creationId xmlns:p14="http://schemas.microsoft.com/office/powerpoint/2010/main" val="334683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D7A091-78EB-4ED3-BA3E-9AA5F55CAB0D}" type="slidenum">
              <a:rPr lang="en-US" smtClean="0"/>
              <a:t>6</a:t>
            </a:fld>
            <a:endParaRPr lang="en-US"/>
          </a:p>
        </p:txBody>
      </p:sp>
    </p:spTree>
    <p:extLst>
      <p:ext uri="{BB962C8B-B14F-4D97-AF65-F5344CB8AC3E}">
        <p14:creationId xmlns:p14="http://schemas.microsoft.com/office/powerpoint/2010/main" val="202115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D7A091-78EB-4ED3-BA3E-9AA5F55CAB0D}" type="slidenum">
              <a:rPr lang="en-US" smtClean="0"/>
              <a:t>7</a:t>
            </a:fld>
            <a:endParaRPr lang="en-US"/>
          </a:p>
        </p:txBody>
      </p:sp>
    </p:spTree>
    <p:extLst>
      <p:ext uri="{BB962C8B-B14F-4D97-AF65-F5344CB8AC3E}">
        <p14:creationId xmlns:p14="http://schemas.microsoft.com/office/powerpoint/2010/main" val="3133236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14091"/>
          <a:stretch/>
        </p:blipFill>
        <p:spPr>
          <a:xfrm flipH="1">
            <a:off x="0" y="0"/>
            <a:ext cx="9144000" cy="4014702"/>
          </a:xfrm>
          <a:prstGeom prst="rect">
            <a:avLst/>
          </a:prstGeom>
        </p:spPr>
      </p:pic>
      <p:sp>
        <p:nvSpPr>
          <p:cNvPr id="9" name="Rectangle 8"/>
          <p:cNvSpPr/>
          <p:nvPr userDrawn="1"/>
        </p:nvSpPr>
        <p:spPr>
          <a:xfrm>
            <a:off x="0" y="2057400"/>
            <a:ext cx="9144000" cy="198120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877554"/>
            <a:ext cx="7391400" cy="3599446"/>
          </a:xfrm>
          <a:prstGeom prst="rect">
            <a:avLst/>
          </a:prstGeom>
        </p:spPr>
      </p:pic>
      <p:sp>
        <p:nvSpPr>
          <p:cNvPr id="2" name="Title 1"/>
          <p:cNvSpPr>
            <a:spLocks noGrp="1"/>
          </p:cNvSpPr>
          <p:nvPr>
            <p:ph type="ctrTitle"/>
          </p:nvPr>
        </p:nvSpPr>
        <p:spPr>
          <a:xfrm>
            <a:off x="228600" y="990600"/>
            <a:ext cx="8686800"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4724400" y="4114800"/>
            <a:ext cx="4191000" cy="19812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268FAA-2B4D-4D0F-A1F0-EEB2E56ED74D}"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411709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95400"/>
            <a:ext cx="70104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268FAA-2B4D-4D0F-A1F0-EEB2E56ED74D}"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385032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94"/>
          <a:stretch/>
        </p:blipFill>
        <p:spPr>
          <a:xfrm>
            <a:off x="7010400" y="5215549"/>
            <a:ext cx="2133600" cy="1618246"/>
          </a:xfrm>
          <a:prstGeom prst="rect">
            <a:avLst/>
          </a:prstGeom>
        </p:spPr>
      </p:pic>
      <p:sp>
        <p:nvSpPr>
          <p:cNvPr id="2" name="Vertical Title 1"/>
          <p:cNvSpPr>
            <a:spLocks noGrp="1"/>
          </p:cNvSpPr>
          <p:nvPr>
            <p:ph type="title" orient="vert"/>
          </p:nvPr>
        </p:nvSpPr>
        <p:spPr>
          <a:xfrm>
            <a:off x="6841864" y="120126"/>
            <a:ext cx="2057400" cy="5290073"/>
          </a:xfrm>
        </p:spPr>
        <p:txBody>
          <a:bodyPr vert="eaVert"/>
          <a:lstStyle>
            <a:lvl1pPr algn="l">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0126"/>
            <a:ext cx="6553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68FAA-2B4D-4D0F-A1F0-EEB2E56ED74D}"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4215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68FAA-2B4D-4D0F-A1F0-EEB2E56ED74D}"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3447867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22814"/>
          <a:stretch/>
        </p:blipFill>
        <p:spPr>
          <a:xfrm flipH="1">
            <a:off x="0" y="0"/>
            <a:ext cx="9144000" cy="3429000"/>
          </a:xfrm>
          <a:prstGeom prst="rect">
            <a:avLst/>
          </a:prstGeom>
        </p:spPr>
      </p:pic>
      <p:sp>
        <p:nvSpPr>
          <p:cNvPr id="9" name="Rectangle 8"/>
          <p:cNvSpPr/>
          <p:nvPr userDrawn="1"/>
        </p:nvSpPr>
        <p:spPr>
          <a:xfrm>
            <a:off x="0" y="1447800"/>
            <a:ext cx="9144000" cy="198120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800985"/>
            <a:ext cx="8686800" cy="1362075"/>
          </a:xfrm>
        </p:spPr>
        <p:txBody>
          <a:bodyPr anchor="t"/>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28600" y="3505200"/>
            <a:ext cx="4343400" cy="129578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268FAA-2B4D-4D0F-A1F0-EEB2E56ED74D}"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r="27381"/>
          <a:stretch/>
        </p:blipFill>
        <p:spPr>
          <a:xfrm>
            <a:off x="4495800" y="1759754"/>
            <a:ext cx="4648200" cy="3117046"/>
          </a:xfrm>
          <a:prstGeom prst="rect">
            <a:avLst/>
          </a:prstGeom>
        </p:spPr>
      </p:pic>
    </p:spTree>
    <p:extLst>
      <p:ext uri="{BB962C8B-B14F-4D97-AF65-F5344CB8AC3E}">
        <p14:creationId xmlns:p14="http://schemas.microsoft.com/office/powerpoint/2010/main" val="149883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7268FAA-2B4D-4D0F-A1F0-EEB2E56ED74D}"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2156848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719432"/>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2359194"/>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19432"/>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9194"/>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268FAA-2B4D-4D0F-A1F0-EEB2E56ED74D}" type="datetimeFigureOut">
              <a:rPr lang="en-US" smtClean="0"/>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2449792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268FAA-2B4D-4D0F-A1F0-EEB2E56ED74D}" type="datetimeFigureOut">
              <a:rPr lang="en-US" smtClean="0"/>
              <a:t>8/19/2020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121309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268FAA-2B4D-4D0F-A1F0-EEB2E56ED74D}" type="datetimeFigureOut">
              <a:rPr lang="en-US" smtClean="0"/>
              <a:t>8/19/2020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336459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94"/>
          <a:stretch/>
        </p:blipFill>
        <p:spPr>
          <a:xfrm>
            <a:off x="7010400" y="5215549"/>
            <a:ext cx="2133600" cy="1618246"/>
          </a:xfrm>
          <a:prstGeom prst="rect">
            <a:avLst/>
          </a:prstGeom>
        </p:spPr>
      </p:pic>
      <p:sp>
        <p:nvSpPr>
          <p:cNvPr id="2" name="Title 1"/>
          <p:cNvSpPr>
            <a:spLocks noGrp="1"/>
          </p:cNvSpPr>
          <p:nvPr>
            <p:ph type="title"/>
          </p:nvPr>
        </p:nvSpPr>
        <p:spPr>
          <a:xfrm>
            <a:off x="228600" y="90487"/>
            <a:ext cx="3236913" cy="1162050"/>
          </a:xfrm>
        </p:spPr>
        <p:txBody>
          <a:bodyPr anchor="b"/>
          <a:lstStyle>
            <a:lvl1pPr algn="l">
              <a:defRPr sz="2000" b="1">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90487"/>
            <a:ext cx="53403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12525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68FAA-2B4D-4D0F-A1F0-EEB2E56ED74D}"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230839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94"/>
          <a:stretch/>
        </p:blipFill>
        <p:spPr>
          <a:xfrm>
            <a:off x="7010400" y="5215549"/>
            <a:ext cx="2133600" cy="1618246"/>
          </a:xfrm>
          <a:prstGeom prst="rect">
            <a:avLst/>
          </a:prstGeom>
        </p:spPr>
      </p:pic>
      <p:sp>
        <p:nvSpPr>
          <p:cNvPr id="2" name="Title 1"/>
          <p:cNvSpPr>
            <a:spLocks noGrp="1"/>
          </p:cNvSpPr>
          <p:nvPr>
            <p:ph type="title"/>
          </p:nvPr>
        </p:nvSpPr>
        <p:spPr>
          <a:xfrm>
            <a:off x="1828800" y="4437941"/>
            <a:ext cx="5486400" cy="566738"/>
          </a:xfrm>
        </p:spPr>
        <p:txBody>
          <a:bodyPr anchor="b"/>
          <a:lstStyle>
            <a:lvl1pPr algn="l">
              <a:defRPr sz="2000" b="1">
                <a:solidFill>
                  <a:schemeClr val="bg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828800" y="25011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828800" y="500467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68FAA-2B4D-4D0F-A1F0-EEB2E56ED74D}"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362057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14"/>
            <p:extLst>
              <p:ext uri="{DAA4B4D4-6D71-4841-9C94-3DE7FCFB9230}">
                <p14:media xmlns:p14="http://schemas.microsoft.com/office/powerpoint/2010/main" r:embed="rId13"/>
              </p:ext>
            </p:extLst>
          </p:nvPr>
        </p:nvPicPr>
        <p:blipFill rotWithShape="1">
          <a:blip r:embed="rId15">
            <a:lum bright="10000"/>
          </a:blip>
          <a:srcRect l="4494" t="26120" r="4720" b="55296"/>
          <a:stretch/>
        </p:blipFill>
        <p:spPr>
          <a:xfrm flipH="1">
            <a:off x="0" y="0"/>
            <a:ext cx="9144000" cy="1247887"/>
          </a:xfrm>
          <a:prstGeom prst="rect">
            <a:avLst/>
          </a:prstGeom>
        </p:spPr>
      </p:pic>
      <p:sp>
        <p:nvSpPr>
          <p:cNvPr id="3" name="Text Placeholder 2"/>
          <p:cNvSpPr>
            <a:spLocks noGrp="1"/>
          </p:cNvSpPr>
          <p:nvPr>
            <p:ph type="body" idx="1"/>
          </p:nvPr>
        </p:nvSpPr>
        <p:spPr>
          <a:xfrm>
            <a:off x="228600" y="1295400"/>
            <a:ext cx="86868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268FAA-2B4D-4D0F-A1F0-EEB2E56ED74D}" type="datetimeFigureOut">
              <a:rPr lang="en-US" smtClean="0"/>
              <a:t>8/19/2020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43C31-284E-4DC4-829E-29D2DA669733}" type="slidenum">
              <a:rPr lang="en-US" smtClean="0"/>
              <a:t>‹#›</a:t>
            </a:fld>
            <a:endParaRPr lang="en-US"/>
          </a:p>
        </p:txBody>
      </p:sp>
      <p:pic>
        <p:nvPicPr>
          <p:cNvPr id="8" name="Picture 7"/>
          <p:cNvPicPr>
            <a:picLocks noChangeAspect="1"/>
          </p:cNvPicPr>
          <p:nvPr userDrawn="1"/>
        </p:nvPicPr>
        <p:blipFill rotWithShape="1">
          <a:blip r:embed="rId16" cstate="print">
            <a:extLst>
              <a:ext uri="{28A0092B-C50C-407E-A947-70E740481C1C}">
                <a14:useLocalDpi xmlns:a14="http://schemas.microsoft.com/office/drawing/2010/main" val="0"/>
              </a:ext>
            </a:extLst>
          </a:blip>
          <a:srcRect r="35794"/>
          <a:stretch/>
        </p:blipFill>
        <p:spPr>
          <a:xfrm>
            <a:off x="7010400" y="464761"/>
            <a:ext cx="2133600" cy="1618246"/>
          </a:xfrm>
          <a:prstGeom prst="rect">
            <a:avLst/>
          </a:prstGeom>
        </p:spPr>
      </p:pic>
      <p:sp>
        <p:nvSpPr>
          <p:cNvPr id="2" name="Title Placeholder 1"/>
          <p:cNvSpPr>
            <a:spLocks noGrp="1"/>
          </p:cNvSpPr>
          <p:nvPr>
            <p:ph type="title"/>
          </p:nvPr>
        </p:nvSpPr>
        <p:spPr>
          <a:xfrm>
            <a:off x="228600" y="59801"/>
            <a:ext cx="701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234944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txStyles>
    <p:titleStyle>
      <a:lvl1pPr algn="l" defTabSz="914400" rtl="0" eaLnBrk="1" latinLnBrk="0" hangingPunct="1">
        <a:spcBef>
          <a:spcPct val="0"/>
        </a:spcBef>
        <a:buNone/>
        <a:defRPr sz="4400" b="1" kern="1200">
          <a:solidFill>
            <a:schemeClr val="tx1"/>
          </a:solidFill>
          <a:effectLst>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username@students.lee.k12.al.us"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youtu.be/uqQvD9QpEOU" TargetMode="External"/><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 </a:t>
            </a:r>
            <a:r>
              <a:rPr lang="en-US" dirty="0" err="1" smtClean="0"/>
              <a:t>Sora</a:t>
            </a:r>
            <a:r>
              <a:rPr lang="en-US" dirty="0" smtClean="0"/>
              <a:t> (formally Overdrive) to Take Your Reading to The Clouds</a:t>
            </a:r>
            <a:endParaRPr lang="en-US" dirty="0"/>
          </a:p>
        </p:txBody>
      </p:sp>
      <p:sp>
        <p:nvSpPr>
          <p:cNvPr id="3" name="Subtitle 2"/>
          <p:cNvSpPr>
            <a:spLocks noGrp="1"/>
          </p:cNvSpPr>
          <p:nvPr>
            <p:ph type="subTitle" idx="1"/>
          </p:nvPr>
        </p:nvSpPr>
        <p:spPr>
          <a:xfrm>
            <a:off x="4692162" y="3276600"/>
            <a:ext cx="4191000" cy="3048000"/>
          </a:xfrm>
        </p:spPr>
        <p:txBody>
          <a:bodyPr/>
          <a:lstStyle/>
          <a:p>
            <a:r>
              <a:rPr lang="en-US" dirty="0" smtClean="0"/>
              <a:t>The pathway for our students to read books on their electronic devices.</a:t>
            </a:r>
            <a:endParaRPr lang="en-US" dirty="0"/>
          </a:p>
        </p:txBody>
      </p:sp>
      <p:sp>
        <p:nvSpPr>
          <p:cNvPr id="4" name="TextBox 3"/>
          <p:cNvSpPr txBox="1"/>
          <p:nvPr/>
        </p:nvSpPr>
        <p:spPr>
          <a:xfrm>
            <a:off x="1066800" y="6217245"/>
            <a:ext cx="6477000" cy="923330"/>
          </a:xfrm>
          <a:prstGeom prst="rect">
            <a:avLst/>
          </a:prstGeom>
          <a:noFill/>
        </p:spPr>
        <p:txBody>
          <a:bodyPr wrap="square" rtlCol="0">
            <a:spAutoFit/>
          </a:bodyPr>
          <a:lstStyle/>
          <a:p>
            <a:pPr algn="ctr"/>
            <a:r>
              <a:rPr lang="en-US" dirty="0" smtClean="0"/>
              <a:t>Presentation created by R. Pickard March 2014,                       adapted by W. Evans </a:t>
            </a:r>
            <a:r>
              <a:rPr lang="en-US" smtClean="0"/>
              <a:t>August </a:t>
            </a:r>
            <a:r>
              <a:rPr lang="en-US" smtClean="0"/>
              <a:t>2020</a:t>
            </a:r>
            <a:endParaRPr lang="en-US" dirty="0" smtClean="0"/>
          </a:p>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275" y="5029200"/>
            <a:ext cx="2305050" cy="993556"/>
          </a:xfrm>
          <a:prstGeom prst="rect">
            <a:avLst/>
          </a:prstGeom>
        </p:spPr>
      </p:pic>
    </p:spTree>
    <p:extLst>
      <p:ext uri="{BB962C8B-B14F-4D97-AF65-F5344CB8AC3E}">
        <p14:creationId xmlns:p14="http://schemas.microsoft.com/office/powerpoint/2010/main" val="810854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Sora</a:t>
            </a:r>
            <a:r>
              <a:rPr lang="en-US" dirty="0" smtClean="0"/>
              <a:t> – eBook Checkout</a:t>
            </a:r>
            <a:endParaRPr lang="en-US" dirty="0"/>
          </a:p>
        </p:txBody>
      </p:sp>
      <p:sp>
        <p:nvSpPr>
          <p:cNvPr id="3" name="Content Placeholder 2"/>
          <p:cNvSpPr>
            <a:spLocks noGrp="1"/>
          </p:cNvSpPr>
          <p:nvPr>
            <p:ph idx="1"/>
          </p:nvPr>
        </p:nvSpPr>
        <p:spPr>
          <a:xfrm>
            <a:off x="0" y="1202801"/>
            <a:ext cx="9144000" cy="5655199"/>
          </a:xfrm>
        </p:spPr>
        <p:txBody>
          <a:bodyPr>
            <a:normAutofit/>
          </a:bodyPr>
          <a:lstStyle/>
          <a:p>
            <a:pPr marL="0" indent="0">
              <a:spcBef>
                <a:spcPts val="0"/>
              </a:spcBef>
              <a:buNone/>
            </a:pPr>
            <a:r>
              <a:rPr lang="en-US" sz="2400" dirty="0"/>
              <a:t>If you have never downloaded an eBook to your </a:t>
            </a:r>
            <a:r>
              <a:rPr lang="en-US" sz="2400" dirty="0" smtClean="0"/>
              <a:t>device,                         you </a:t>
            </a:r>
            <a:r>
              <a:rPr lang="en-US" sz="2400" b="1" u="sng" dirty="0"/>
              <a:t>MAY</a:t>
            </a:r>
            <a:r>
              <a:rPr lang="en-US" sz="2400" dirty="0"/>
              <a:t> need to do the one of the following</a:t>
            </a:r>
            <a:r>
              <a:rPr lang="en-US" sz="2400" dirty="0" smtClean="0"/>
              <a:t>:</a:t>
            </a:r>
          </a:p>
          <a:p>
            <a:pPr marL="0" indent="0" algn="ctr">
              <a:spcBef>
                <a:spcPts val="0"/>
              </a:spcBef>
              <a:buNone/>
            </a:pPr>
            <a:r>
              <a:rPr lang="en-US" sz="2400" dirty="0" smtClean="0">
                <a:solidFill>
                  <a:schemeClr val="accent3">
                    <a:lumMod val="50000"/>
                  </a:schemeClr>
                </a:solidFill>
              </a:rPr>
              <a:t>{</a:t>
            </a:r>
            <a:r>
              <a:rPr lang="en-US" sz="2400" dirty="0">
                <a:solidFill>
                  <a:schemeClr val="accent3">
                    <a:lumMod val="50000"/>
                  </a:schemeClr>
                </a:solidFill>
              </a:rPr>
              <a:t>Your device will let you know}</a:t>
            </a:r>
          </a:p>
          <a:p>
            <a:pPr marL="0" indent="0">
              <a:spcBef>
                <a:spcPts val="0"/>
              </a:spcBef>
              <a:buNone/>
            </a:pPr>
            <a:endParaRPr lang="en-US" sz="2400" dirty="0"/>
          </a:p>
          <a:p>
            <a:pPr marL="514350" indent="-514350">
              <a:spcBef>
                <a:spcPts val="0"/>
              </a:spcBef>
              <a:buAutoNum type="arabicParenBoth"/>
            </a:pPr>
            <a:r>
              <a:rPr lang="en-US" sz="2400" dirty="0"/>
              <a:t>Download the </a:t>
            </a:r>
            <a:r>
              <a:rPr lang="en-US" sz="2400" dirty="0" err="1" smtClean="0"/>
              <a:t>Sora</a:t>
            </a:r>
            <a:r>
              <a:rPr lang="en-US" sz="2400" dirty="0" smtClean="0"/>
              <a:t> App</a:t>
            </a:r>
            <a:endParaRPr lang="en-US" sz="2400" dirty="0"/>
          </a:p>
          <a:p>
            <a:pPr marL="0" indent="0">
              <a:spcBef>
                <a:spcPts val="0"/>
              </a:spcBef>
              <a:buNone/>
            </a:pPr>
            <a:endParaRPr lang="en-US" sz="2400" dirty="0"/>
          </a:p>
          <a:p>
            <a:pPr marL="0" indent="0">
              <a:spcBef>
                <a:spcPts val="0"/>
              </a:spcBef>
              <a:buNone/>
            </a:pPr>
            <a:r>
              <a:rPr lang="en-US" sz="2400" dirty="0"/>
              <a:t>(2) </a:t>
            </a:r>
            <a:r>
              <a:rPr lang="en-US" sz="2400" dirty="0" smtClean="0"/>
              <a:t>You may need to also download </a:t>
            </a:r>
            <a:r>
              <a:rPr lang="en-US" sz="2400" dirty="0"/>
              <a:t>Adobe Digital </a:t>
            </a:r>
            <a:r>
              <a:rPr lang="en-US" sz="2400" dirty="0" smtClean="0"/>
              <a:t>Editions* </a:t>
            </a:r>
            <a:endParaRPr lang="en-US" sz="2400" dirty="0"/>
          </a:p>
          <a:p>
            <a:pPr marL="0" indent="0">
              <a:spcBef>
                <a:spcPts val="0"/>
              </a:spcBef>
              <a:buNone/>
            </a:pPr>
            <a:endParaRPr lang="en-US" sz="2400" dirty="0"/>
          </a:p>
          <a:p>
            <a:pPr marL="0" indent="0">
              <a:spcBef>
                <a:spcPts val="0"/>
              </a:spcBef>
              <a:buNone/>
            </a:pPr>
            <a:r>
              <a:rPr lang="en-US" sz="2400" dirty="0"/>
              <a:t>(3) </a:t>
            </a:r>
            <a:r>
              <a:rPr lang="en-US" sz="2400" dirty="0" smtClean="0"/>
              <a:t>You may also need to download </a:t>
            </a:r>
            <a:r>
              <a:rPr lang="en-US" sz="2400" dirty="0"/>
              <a:t>Kindle </a:t>
            </a:r>
            <a:r>
              <a:rPr lang="en-US" sz="2400" dirty="0" smtClean="0"/>
              <a:t>Reader*             </a:t>
            </a:r>
            <a:r>
              <a:rPr lang="en-US" sz="2400" dirty="0"/>
              <a:t>{Available at amazon.com}</a:t>
            </a:r>
          </a:p>
          <a:p>
            <a:pPr marL="0" indent="0">
              <a:spcBef>
                <a:spcPts val="0"/>
              </a:spcBef>
              <a:buNone/>
            </a:pPr>
            <a:endParaRPr lang="en-US" sz="2400" dirty="0"/>
          </a:p>
          <a:p>
            <a:pPr marL="0" indent="0">
              <a:spcBef>
                <a:spcPts val="0"/>
              </a:spcBef>
              <a:buNone/>
            </a:pPr>
            <a:r>
              <a:rPr lang="en-US" sz="2400" dirty="0" smtClean="0"/>
              <a:t>*Adobe </a:t>
            </a:r>
            <a:r>
              <a:rPr lang="en-US" sz="2400" dirty="0"/>
              <a:t>and Kindle Apps will require you to set up a free account. </a:t>
            </a:r>
          </a:p>
          <a:p>
            <a:pPr marL="0" indent="0">
              <a:spcBef>
                <a:spcPts val="0"/>
              </a:spcBef>
              <a:buNone/>
            </a:pPr>
            <a:r>
              <a:rPr lang="en-US" sz="2400" dirty="0" smtClean="0"/>
              <a:t>  Use </a:t>
            </a:r>
            <a:r>
              <a:rPr lang="en-US" sz="2400" dirty="0"/>
              <a:t>your student email for this: </a:t>
            </a:r>
            <a:r>
              <a:rPr lang="en-US" sz="2400" dirty="0">
                <a:hlinkClick r:id="rId2"/>
              </a:rPr>
              <a:t>username@students.lee.k12.al.us</a:t>
            </a:r>
            <a:endParaRPr lang="en-US" sz="2400" dirty="0"/>
          </a:p>
          <a:p>
            <a:pPr marL="0" indent="0">
              <a:spcBef>
                <a:spcPts val="0"/>
              </a:spcBef>
              <a:buNone/>
            </a:pPr>
            <a:endParaRPr lang="en-US" sz="2400" dirty="0"/>
          </a:p>
        </p:txBody>
      </p:sp>
      <p:pic>
        <p:nvPicPr>
          <p:cNvPr id="11" name="Picture 10"/>
          <p:cNvPicPr/>
          <p:nvPr/>
        </p:nvPicPr>
        <p:blipFill rotWithShape="1">
          <a:blip r:embed="rId3"/>
          <a:srcRect l="27884" t="57846" r="52404" b="29626"/>
          <a:stretch/>
        </p:blipFill>
        <p:spPr bwMode="auto">
          <a:xfrm>
            <a:off x="7467600" y="3201417"/>
            <a:ext cx="1447800" cy="533399"/>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191000"/>
            <a:ext cx="731520" cy="47548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2377177"/>
            <a:ext cx="914400" cy="931230"/>
          </a:xfrm>
          <a:prstGeom prst="rect">
            <a:avLst/>
          </a:prstGeom>
        </p:spPr>
      </p:pic>
    </p:spTree>
    <p:extLst>
      <p:ext uri="{BB962C8B-B14F-4D97-AF65-F5344CB8AC3E}">
        <p14:creationId xmlns:p14="http://schemas.microsoft.com/office/powerpoint/2010/main" val="149531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Sora</a:t>
            </a:r>
            <a:r>
              <a:rPr lang="en-US" dirty="0" smtClean="0"/>
              <a:t> – HELP</a:t>
            </a:r>
            <a:endParaRPr lang="en-US" dirty="0"/>
          </a:p>
        </p:txBody>
      </p:sp>
      <p:sp>
        <p:nvSpPr>
          <p:cNvPr id="3" name="Content Placeholder 2"/>
          <p:cNvSpPr>
            <a:spLocks noGrp="1"/>
          </p:cNvSpPr>
          <p:nvPr>
            <p:ph idx="1"/>
          </p:nvPr>
        </p:nvSpPr>
        <p:spPr>
          <a:xfrm>
            <a:off x="0" y="1295400"/>
            <a:ext cx="9144000" cy="5410200"/>
          </a:xfrm>
        </p:spPr>
        <p:txBody>
          <a:bodyPr>
            <a:normAutofit/>
          </a:bodyPr>
          <a:lstStyle/>
          <a:p>
            <a:pPr marL="0" indent="0">
              <a:spcBef>
                <a:spcPts val="0"/>
              </a:spcBef>
              <a:buNone/>
            </a:pPr>
            <a:r>
              <a:rPr lang="en-US" sz="2800" dirty="0" smtClean="0"/>
              <a:t>If you have any questions or need technical help</a:t>
            </a:r>
          </a:p>
          <a:p>
            <a:pPr marL="0" indent="0">
              <a:spcBef>
                <a:spcPts val="0"/>
              </a:spcBef>
              <a:buNone/>
            </a:pPr>
            <a:r>
              <a:rPr lang="en-US" sz="2800" dirty="0" smtClean="0"/>
              <a:t>with the Lee County Schools </a:t>
            </a:r>
            <a:r>
              <a:rPr lang="en-US" sz="2800" dirty="0" err="1" smtClean="0"/>
              <a:t>Sora</a:t>
            </a:r>
            <a:r>
              <a:rPr lang="en-US" sz="2800" dirty="0" smtClean="0"/>
              <a:t> Library, click on </a:t>
            </a:r>
          </a:p>
          <a:p>
            <a:pPr marL="0" indent="0">
              <a:spcBef>
                <a:spcPts val="0"/>
              </a:spcBef>
              <a:buNone/>
            </a:pPr>
            <a:r>
              <a:rPr lang="en-US" sz="2800" dirty="0" smtClean="0"/>
              <a:t>three lines in the top right corner of the webpage at the top to access the links to help.</a:t>
            </a:r>
          </a:p>
          <a:p>
            <a:pPr marL="0" indent="0">
              <a:spcBef>
                <a:spcPts val="0"/>
              </a:spcBef>
              <a:buNone/>
            </a:pPr>
            <a:endParaRPr lang="en-US" sz="2800" dirty="0" smtClean="0"/>
          </a:p>
          <a:p>
            <a:pPr marL="0" indent="0">
              <a:spcBef>
                <a:spcPts val="0"/>
              </a:spcBef>
              <a:buNone/>
            </a:pPr>
            <a:r>
              <a:rPr lang="en-US" sz="2800" dirty="0" smtClean="0"/>
              <a:t>  </a:t>
            </a:r>
            <a:endParaRPr lang="en-US" sz="2800" dirty="0"/>
          </a:p>
        </p:txBody>
      </p:sp>
      <p:pic>
        <p:nvPicPr>
          <p:cNvPr id="5" name="Picture 4"/>
          <p:cNvPicPr>
            <a:picLocks noChangeAspect="1"/>
          </p:cNvPicPr>
          <p:nvPr/>
        </p:nvPicPr>
        <p:blipFill>
          <a:blip r:embed="rId2"/>
          <a:stretch>
            <a:fillRect/>
          </a:stretch>
        </p:blipFill>
        <p:spPr>
          <a:xfrm>
            <a:off x="381000" y="3200400"/>
            <a:ext cx="3530340" cy="2824272"/>
          </a:xfrm>
          <a:prstGeom prst="rect">
            <a:avLst/>
          </a:prstGeom>
        </p:spPr>
      </p:pic>
      <p:sp>
        <p:nvSpPr>
          <p:cNvPr id="6" name="Down Arrow 5"/>
          <p:cNvSpPr/>
          <p:nvPr/>
        </p:nvSpPr>
        <p:spPr>
          <a:xfrm rot="4011766">
            <a:off x="3746369" y="3778381"/>
            <a:ext cx="6858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114672" y="3200400"/>
            <a:ext cx="3530340" cy="2824272"/>
          </a:xfrm>
          <a:prstGeom prst="rect">
            <a:avLst/>
          </a:prstGeom>
        </p:spPr>
      </p:pic>
    </p:spTree>
    <p:extLst>
      <p:ext uri="{BB962C8B-B14F-4D97-AF65-F5344CB8AC3E}">
        <p14:creationId xmlns:p14="http://schemas.microsoft.com/office/powerpoint/2010/main" val="3870719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 </a:t>
            </a:r>
            <a:r>
              <a:rPr lang="en-US" dirty="0" err="1" smtClean="0"/>
              <a:t>Sora</a:t>
            </a:r>
            <a:r>
              <a:rPr lang="en-US" dirty="0" smtClean="0"/>
              <a:t> to Take Your Reading to The Clouds</a:t>
            </a:r>
            <a:endParaRPr lang="en-US" dirty="0"/>
          </a:p>
        </p:txBody>
      </p:sp>
      <p:sp>
        <p:nvSpPr>
          <p:cNvPr id="3" name="Subtitle 2"/>
          <p:cNvSpPr>
            <a:spLocks noGrp="1"/>
          </p:cNvSpPr>
          <p:nvPr>
            <p:ph type="subTitle" idx="1"/>
          </p:nvPr>
        </p:nvSpPr>
        <p:spPr>
          <a:xfrm>
            <a:off x="2286000" y="2667000"/>
            <a:ext cx="6858000" cy="4191000"/>
          </a:xfrm>
        </p:spPr>
        <p:txBody>
          <a:bodyPr>
            <a:normAutofit/>
          </a:bodyPr>
          <a:lstStyle/>
          <a:p>
            <a:pPr algn="ctr"/>
            <a:r>
              <a:rPr lang="en-US" dirty="0" smtClean="0"/>
              <a:t>West Smiths Station Elementary School Media Center</a:t>
            </a:r>
            <a:endParaRPr lang="en-US" dirty="0"/>
          </a:p>
          <a:p>
            <a:pPr algn="ctr"/>
            <a:r>
              <a:rPr lang="en-US" dirty="0" smtClean="0"/>
              <a:t>2020</a:t>
            </a:r>
          </a:p>
          <a:p>
            <a:endParaRPr lang="en-US" sz="2000" dirty="0" smtClean="0"/>
          </a:p>
          <a:p>
            <a:r>
              <a:rPr lang="en-US" sz="2000" dirty="0" smtClean="0"/>
              <a:t>                     </a:t>
            </a:r>
            <a:endParaRPr lang="en-US"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2890" y="3276600"/>
            <a:ext cx="3791110" cy="3860885"/>
          </a:xfrm>
          <a:prstGeom prst="rect">
            <a:avLst/>
          </a:prstGeom>
        </p:spPr>
      </p:pic>
    </p:spTree>
    <p:extLst>
      <p:ext uri="{BB962C8B-B14F-4D97-AF65-F5344CB8AC3E}">
        <p14:creationId xmlns:p14="http://schemas.microsoft.com/office/powerpoint/2010/main" val="3842950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Sora</a:t>
            </a:r>
            <a:r>
              <a:rPr lang="en-US" dirty="0" smtClean="0"/>
              <a:t> Introduction</a:t>
            </a:r>
            <a:endParaRPr lang="en-US" dirty="0"/>
          </a:p>
        </p:txBody>
      </p:sp>
      <p:sp>
        <p:nvSpPr>
          <p:cNvPr id="3" name="Content Placeholder 2"/>
          <p:cNvSpPr>
            <a:spLocks noGrp="1"/>
          </p:cNvSpPr>
          <p:nvPr>
            <p:ph idx="1"/>
          </p:nvPr>
        </p:nvSpPr>
        <p:spPr>
          <a:xfrm>
            <a:off x="0" y="1295400"/>
            <a:ext cx="9144000" cy="5562600"/>
          </a:xfrm>
        </p:spPr>
        <p:txBody>
          <a:bodyPr>
            <a:normAutofit/>
          </a:bodyPr>
          <a:lstStyle/>
          <a:p>
            <a:pPr marL="0" indent="0">
              <a:buNone/>
            </a:pPr>
            <a:r>
              <a:rPr lang="en-US" sz="2800" dirty="0" err="1" smtClean="0"/>
              <a:t>Sora</a:t>
            </a:r>
            <a:r>
              <a:rPr lang="en-US" sz="2800" dirty="0" smtClean="0"/>
              <a:t> Digital Library and is available to all                        </a:t>
            </a:r>
          </a:p>
          <a:p>
            <a:pPr marL="0" indent="0">
              <a:buNone/>
            </a:pPr>
            <a:r>
              <a:rPr lang="en-US" sz="2800" dirty="0" smtClean="0"/>
              <a:t>Lee County Schools students and faculty.</a:t>
            </a:r>
          </a:p>
          <a:p>
            <a:pPr marL="0" indent="0">
              <a:buNone/>
            </a:pPr>
            <a:endParaRPr lang="en-US" sz="2800" dirty="0"/>
          </a:p>
          <a:p>
            <a:pPr marL="0" indent="0">
              <a:buNone/>
            </a:pPr>
            <a:r>
              <a:rPr lang="en-US" sz="2800" dirty="0" err="1" smtClean="0"/>
              <a:t>Sora</a:t>
            </a:r>
            <a:r>
              <a:rPr lang="en-US" sz="2800" dirty="0" smtClean="0"/>
              <a:t> (formally Overdrive) is an internet-based “library” of </a:t>
            </a:r>
            <a:r>
              <a:rPr lang="en-US" sz="2800" dirty="0" err="1" smtClean="0"/>
              <a:t>ebooks</a:t>
            </a:r>
            <a:r>
              <a:rPr lang="en-US" sz="2800" dirty="0" smtClean="0"/>
              <a:t> that can be downloaded and read on all electronic devices from smartphones, iPads, Kindles, other </a:t>
            </a:r>
            <a:r>
              <a:rPr lang="en-US" sz="2800" dirty="0" err="1" smtClean="0"/>
              <a:t>eReaders</a:t>
            </a:r>
            <a:r>
              <a:rPr lang="en-US" sz="2800" dirty="0" smtClean="0"/>
              <a:t>, to laptop computers. </a:t>
            </a:r>
          </a:p>
          <a:p>
            <a:pPr marL="0" indent="0" algn="ctr">
              <a:buNone/>
            </a:pPr>
            <a:endParaRPr lang="en-US" sz="2800" dirty="0" smtClean="0">
              <a:solidFill>
                <a:schemeClr val="accent3">
                  <a:lumMod val="50000"/>
                </a:schemeClr>
              </a:solidFill>
            </a:endParaRPr>
          </a:p>
          <a:p>
            <a:pPr marL="0" indent="0" algn="ctr">
              <a:buNone/>
            </a:pPr>
            <a:endParaRPr lang="en-US" sz="2800" dirty="0" smtClean="0">
              <a:solidFill>
                <a:schemeClr val="accent3">
                  <a:lumMod val="50000"/>
                </a:schemeClr>
              </a:solidFill>
            </a:endParaRPr>
          </a:p>
          <a:p>
            <a:pPr marL="0" indent="0" algn="ctr">
              <a:buNone/>
            </a:pPr>
            <a:r>
              <a:rPr lang="en-US" sz="2800" dirty="0" smtClean="0">
                <a:solidFill>
                  <a:schemeClr val="accent3">
                    <a:lumMod val="50000"/>
                  </a:schemeClr>
                </a:solidFill>
              </a:rPr>
              <a:t>This library can be accessed 24/7…ANYWHERE, ANYTIME!!</a:t>
            </a:r>
            <a:endParaRPr lang="en-US" sz="2800" dirty="0">
              <a:solidFill>
                <a:schemeClr val="accent3">
                  <a:lumMod val="50000"/>
                </a:schemeClr>
              </a:solidFill>
            </a:endParaRPr>
          </a:p>
        </p:txBody>
      </p:sp>
      <p:pic>
        <p:nvPicPr>
          <p:cNvPr id="5" name="Picture 4"/>
          <p:cNvPicPr/>
          <p:nvPr/>
        </p:nvPicPr>
        <p:blipFill rotWithShape="1">
          <a:blip r:embed="rId2"/>
          <a:srcRect l="64423" t="13758" r="9615" b="32670"/>
          <a:stretch/>
        </p:blipFill>
        <p:spPr bwMode="auto">
          <a:xfrm>
            <a:off x="457200" y="4495800"/>
            <a:ext cx="1543050" cy="100584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37660" t="9797" r="18109" b="49972"/>
          <a:stretch/>
        </p:blipFill>
        <p:spPr bwMode="auto">
          <a:xfrm>
            <a:off x="6172200" y="1831850"/>
            <a:ext cx="1371600" cy="9144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srcRect l="25481" t="7296" r="45032" b="12660"/>
          <a:stretch/>
        </p:blipFill>
        <p:spPr bwMode="auto">
          <a:xfrm rot="1012504">
            <a:off x="3131080" y="4291945"/>
            <a:ext cx="822960" cy="129540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5"/>
          <a:srcRect l="35737" t="30224" r="41667" b="25793"/>
          <a:stretch/>
        </p:blipFill>
        <p:spPr bwMode="auto">
          <a:xfrm rot="611736">
            <a:off x="7224945" y="4165947"/>
            <a:ext cx="914400" cy="137160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6"/>
          <a:srcRect l="27725" t="6671" r="58333" b="69149"/>
          <a:stretch/>
        </p:blipFill>
        <p:spPr bwMode="auto">
          <a:xfrm rot="1246139">
            <a:off x="7860390" y="1765968"/>
            <a:ext cx="967020" cy="83599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7"/>
          <a:srcRect l="23238" t="12616" r="52883" b="40590"/>
          <a:stretch/>
        </p:blipFill>
        <p:spPr bwMode="auto">
          <a:xfrm rot="20312502">
            <a:off x="5310399" y="4182114"/>
            <a:ext cx="731520" cy="1371600"/>
          </a:xfrm>
          <a:prstGeom prst="rect">
            <a:avLst/>
          </a:prstGeom>
          <a:ln>
            <a:noFill/>
          </a:ln>
          <a:extLst>
            <a:ext uri="{53640926-AAD7-44D8-BBD7-CCE9431645EC}">
              <a14:shadowObscured xmlns:a14="http://schemas.microsoft.com/office/drawing/2010/main"/>
            </a:ext>
          </a:extLst>
        </p:spPr>
      </p:pic>
      <p:pic>
        <p:nvPicPr>
          <p:cNvPr id="12" name="Picture 1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22908" y="-107264"/>
            <a:ext cx="2070183" cy="2108285"/>
          </a:xfrm>
          <a:prstGeom prst="rect">
            <a:avLst/>
          </a:prstGeom>
        </p:spPr>
      </p:pic>
    </p:spTree>
    <p:extLst>
      <p:ext uri="{BB962C8B-B14F-4D97-AF65-F5344CB8AC3E}">
        <p14:creationId xmlns:p14="http://schemas.microsoft.com/office/powerpoint/2010/main" val="43550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Sora</a:t>
            </a:r>
            <a:r>
              <a:rPr lang="en-US" dirty="0" smtClean="0"/>
              <a:t> – How to Access</a:t>
            </a:r>
            <a:endParaRPr lang="en-US" dirty="0"/>
          </a:p>
        </p:txBody>
      </p:sp>
      <p:sp>
        <p:nvSpPr>
          <p:cNvPr id="3" name="Content Placeholder 2"/>
          <p:cNvSpPr>
            <a:spLocks noGrp="1"/>
          </p:cNvSpPr>
          <p:nvPr>
            <p:ph idx="1"/>
          </p:nvPr>
        </p:nvSpPr>
        <p:spPr>
          <a:xfrm>
            <a:off x="0" y="1295400"/>
            <a:ext cx="9144000" cy="5410200"/>
          </a:xfrm>
        </p:spPr>
        <p:txBody>
          <a:bodyPr>
            <a:normAutofit/>
          </a:bodyPr>
          <a:lstStyle/>
          <a:p>
            <a:pPr marL="0" indent="0">
              <a:spcBef>
                <a:spcPts val="0"/>
              </a:spcBef>
              <a:buNone/>
            </a:pPr>
            <a:r>
              <a:rPr lang="en-US" sz="2600" dirty="0" smtClean="0"/>
              <a:t>To access the Lee County Schools </a:t>
            </a:r>
            <a:r>
              <a:rPr lang="en-US" sz="2600" dirty="0" err="1" smtClean="0"/>
              <a:t>Sora</a:t>
            </a:r>
            <a:r>
              <a:rPr lang="en-US" sz="2600" dirty="0" smtClean="0"/>
              <a:t>/Overdrive </a:t>
            </a:r>
          </a:p>
          <a:p>
            <a:pPr marL="0" indent="0">
              <a:spcBef>
                <a:spcPts val="0"/>
              </a:spcBef>
              <a:buNone/>
            </a:pPr>
            <a:r>
              <a:rPr lang="en-US" sz="2600" dirty="0" smtClean="0"/>
              <a:t>Library click on the </a:t>
            </a:r>
            <a:r>
              <a:rPr lang="en-US" sz="2600" dirty="0" err="1" smtClean="0"/>
              <a:t>Sora</a:t>
            </a:r>
            <a:r>
              <a:rPr lang="en-US" sz="2600" dirty="0" smtClean="0"/>
              <a:t> link           </a:t>
            </a:r>
            <a:r>
              <a:rPr lang="en-US" sz="2600" dirty="0" smtClean="0"/>
              <a:t> on </a:t>
            </a:r>
            <a:r>
              <a:rPr lang="en-US" sz="2600" dirty="0" smtClean="0"/>
              <a:t>your desktop, Clever, </a:t>
            </a:r>
            <a:r>
              <a:rPr lang="en-US" sz="2600" dirty="0" smtClean="0"/>
              <a:t>           or Download </a:t>
            </a:r>
            <a:r>
              <a:rPr lang="en-US" sz="2600" dirty="0" smtClean="0"/>
              <a:t>the </a:t>
            </a:r>
            <a:r>
              <a:rPr lang="en-US" sz="2600" dirty="0" err="1" smtClean="0"/>
              <a:t>Sora</a:t>
            </a:r>
            <a:r>
              <a:rPr lang="en-US" sz="2600" dirty="0" smtClean="0"/>
              <a:t> app </a:t>
            </a:r>
            <a:r>
              <a:rPr lang="en-US" sz="2600" dirty="0" smtClean="0"/>
              <a:t> </a:t>
            </a:r>
            <a:r>
              <a:rPr lang="en-US" sz="2600" dirty="0" smtClean="0"/>
              <a:t>	</a:t>
            </a:r>
            <a:r>
              <a:rPr lang="en-US" sz="2600" dirty="0"/>
              <a:t> </a:t>
            </a:r>
            <a:r>
              <a:rPr lang="en-US" sz="2600" dirty="0" smtClean="0"/>
              <a:t>    </a:t>
            </a:r>
            <a:r>
              <a:rPr lang="en-US" sz="2600" dirty="0" smtClean="0"/>
              <a:t>          on your personal </a:t>
            </a:r>
            <a:r>
              <a:rPr lang="en-US" sz="2600" dirty="0" smtClean="0"/>
              <a:t>device.</a:t>
            </a:r>
          </a:p>
          <a:p>
            <a:pPr marL="0" indent="0" algn="ctr">
              <a:buNone/>
            </a:pPr>
            <a:endParaRPr lang="en-US" sz="2600" dirty="0" smtClean="0"/>
          </a:p>
          <a:p>
            <a:pPr marL="0" indent="0">
              <a:spcBef>
                <a:spcPts val="0"/>
              </a:spcBef>
              <a:buNone/>
            </a:pPr>
            <a:r>
              <a:rPr lang="en-US" sz="2600" dirty="0" smtClean="0"/>
              <a:t>This will be where you log in to access Lee County</a:t>
            </a:r>
          </a:p>
          <a:p>
            <a:pPr marL="0" indent="0">
              <a:spcBef>
                <a:spcPts val="0"/>
              </a:spcBef>
              <a:buNone/>
            </a:pPr>
            <a:r>
              <a:rPr lang="en-US" sz="2600" dirty="0" smtClean="0"/>
              <a:t>Schools’ eBook collection, download the apps {if they are</a:t>
            </a:r>
          </a:p>
          <a:p>
            <a:pPr marL="0" indent="0">
              <a:spcBef>
                <a:spcPts val="0"/>
              </a:spcBef>
              <a:buNone/>
            </a:pPr>
            <a:r>
              <a:rPr lang="en-US" sz="2600" dirty="0" smtClean="0"/>
              <a:t>needed}, as well as checkout any eBook that is a available. </a:t>
            </a:r>
          </a:p>
          <a:p>
            <a:pPr marL="0" indent="0">
              <a:spcBef>
                <a:spcPts val="0"/>
              </a:spcBef>
              <a:buNone/>
            </a:pPr>
            <a:endParaRPr lang="en-US" sz="2600" dirty="0" smtClean="0"/>
          </a:p>
          <a:p>
            <a:pPr marL="0" indent="0">
              <a:spcBef>
                <a:spcPts val="0"/>
              </a:spcBef>
              <a:buNone/>
            </a:pPr>
            <a:r>
              <a:rPr lang="en-US" sz="2600" dirty="0" smtClean="0"/>
              <a:t>The following slides will show you how to log in and use the Lee County Schools </a:t>
            </a:r>
            <a:r>
              <a:rPr lang="en-US" sz="2600" dirty="0" err="1" smtClean="0"/>
              <a:t>Sora</a:t>
            </a:r>
            <a:r>
              <a:rPr lang="en-US" sz="2600" dirty="0" smtClean="0"/>
              <a:t> Library.</a:t>
            </a:r>
          </a:p>
          <a:p>
            <a:pPr marL="0" indent="0">
              <a:spcBef>
                <a:spcPts val="0"/>
              </a:spcBef>
              <a:buNone/>
            </a:pPr>
            <a:endParaRPr lang="en-US" sz="2600" dirty="0"/>
          </a:p>
          <a:p>
            <a:pPr marL="0" indent="0">
              <a:spcBef>
                <a:spcPts val="0"/>
              </a:spcBef>
              <a:buNone/>
            </a:pPr>
            <a:r>
              <a:rPr lang="en-US" sz="2600" dirty="0" smtClean="0"/>
              <a:t>Your username and password are your usual Lee County username and password.</a:t>
            </a:r>
          </a:p>
        </p:txBody>
      </p:sp>
      <p:pic>
        <p:nvPicPr>
          <p:cNvPr id="5" name="Picture 4"/>
          <p:cNvPicPr>
            <a:picLocks noChangeAspect="1"/>
          </p:cNvPicPr>
          <p:nvPr/>
        </p:nvPicPr>
        <p:blipFill>
          <a:blip r:embed="rId2"/>
          <a:stretch>
            <a:fillRect/>
          </a:stretch>
        </p:blipFill>
        <p:spPr>
          <a:xfrm>
            <a:off x="3886200" y="1752600"/>
            <a:ext cx="809625" cy="866775"/>
          </a:xfrm>
          <a:prstGeom prst="rect">
            <a:avLst/>
          </a:prstGeom>
        </p:spPr>
      </p:pic>
    </p:spTree>
    <p:extLst>
      <p:ext uri="{BB962C8B-B14F-4D97-AF65-F5344CB8AC3E}">
        <p14:creationId xmlns:p14="http://schemas.microsoft.com/office/powerpoint/2010/main" val="2867640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Sora</a:t>
            </a:r>
            <a:r>
              <a:rPr lang="en-US" dirty="0" smtClean="0"/>
              <a:t> – Sign-In Screen</a:t>
            </a:r>
            <a:endParaRPr lang="en-US" dirty="0"/>
          </a:p>
        </p:txBody>
      </p:sp>
      <p:sp>
        <p:nvSpPr>
          <p:cNvPr id="3" name="Content Placeholder 2"/>
          <p:cNvSpPr>
            <a:spLocks noGrp="1"/>
          </p:cNvSpPr>
          <p:nvPr>
            <p:ph idx="1"/>
          </p:nvPr>
        </p:nvSpPr>
        <p:spPr>
          <a:xfrm>
            <a:off x="0" y="1295400"/>
            <a:ext cx="9144000" cy="5410200"/>
          </a:xfrm>
        </p:spPr>
        <p:txBody>
          <a:bodyPr>
            <a:normAutofit/>
          </a:bodyPr>
          <a:lstStyle/>
          <a:p>
            <a:pPr marL="0" indent="0">
              <a:spcBef>
                <a:spcPts val="0"/>
              </a:spcBef>
              <a:buNone/>
            </a:pPr>
            <a:r>
              <a:rPr lang="en-US" sz="2800" dirty="0" smtClean="0"/>
              <a:t>The screen capture below is what you will see </a:t>
            </a:r>
          </a:p>
          <a:p>
            <a:pPr marL="0" indent="0">
              <a:spcBef>
                <a:spcPts val="0"/>
              </a:spcBef>
              <a:buNone/>
            </a:pPr>
            <a:r>
              <a:rPr lang="en-US" sz="2800" dirty="0" smtClean="0"/>
              <a:t>when the Lee County Schools </a:t>
            </a:r>
            <a:r>
              <a:rPr lang="en-US" sz="2800" dirty="0" err="1" smtClean="0"/>
              <a:t>Sora</a:t>
            </a:r>
            <a:r>
              <a:rPr lang="en-US" sz="2800" dirty="0" smtClean="0"/>
              <a:t> Library web</a:t>
            </a:r>
          </a:p>
          <a:p>
            <a:pPr marL="0" indent="0">
              <a:spcBef>
                <a:spcPts val="0"/>
              </a:spcBef>
              <a:buNone/>
            </a:pPr>
            <a:r>
              <a:rPr lang="en-US" sz="2800" dirty="0" smtClean="0"/>
              <a:t>has loaded..</a:t>
            </a:r>
          </a:p>
        </p:txBody>
      </p:sp>
      <p:pic>
        <p:nvPicPr>
          <p:cNvPr id="5" name="Picture 4"/>
          <p:cNvPicPr>
            <a:picLocks noChangeAspect="1"/>
          </p:cNvPicPr>
          <p:nvPr/>
        </p:nvPicPr>
        <p:blipFill>
          <a:blip r:embed="rId2"/>
          <a:stretch>
            <a:fillRect/>
          </a:stretch>
        </p:blipFill>
        <p:spPr>
          <a:xfrm>
            <a:off x="304800" y="2667000"/>
            <a:ext cx="2718156" cy="2174525"/>
          </a:xfrm>
          <a:prstGeom prst="rect">
            <a:avLst/>
          </a:prstGeom>
        </p:spPr>
      </p:pic>
      <p:pic>
        <p:nvPicPr>
          <p:cNvPr id="6" name="Picture 5"/>
          <p:cNvPicPr>
            <a:picLocks noChangeAspect="1"/>
          </p:cNvPicPr>
          <p:nvPr/>
        </p:nvPicPr>
        <p:blipFill>
          <a:blip r:embed="rId3"/>
          <a:stretch>
            <a:fillRect/>
          </a:stretch>
        </p:blipFill>
        <p:spPr>
          <a:xfrm>
            <a:off x="3336900" y="2666999"/>
            <a:ext cx="2613780" cy="2174525"/>
          </a:xfrm>
          <a:prstGeom prst="rect">
            <a:avLst/>
          </a:prstGeom>
        </p:spPr>
      </p:pic>
      <p:pic>
        <p:nvPicPr>
          <p:cNvPr id="7" name="Picture 6"/>
          <p:cNvPicPr>
            <a:picLocks noChangeAspect="1"/>
          </p:cNvPicPr>
          <p:nvPr/>
        </p:nvPicPr>
        <p:blipFill>
          <a:blip r:embed="rId4"/>
          <a:stretch>
            <a:fillRect/>
          </a:stretch>
        </p:blipFill>
        <p:spPr>
          <a:xfrm>
            <a:off x="6261464" y="2666999"/>
            <a:ext cx="2571751" cy="2174525"/>
          </a:xfrm>
          <a:prstGeom prst="rect">
            <a:avLst/>
          </a:prstGeom>
        </p:spPr>
      </p:pic>
      <p:pic>
        <p:nvPicPr>
          <p:cNvPr id="9" name="Picture 8"/>
          <p:cNvPicPr>
            <a:picLocks noChangeAspect="1"/>
          </p:cNvPicPr>
          <p:nvPr/>
        </p:nvPicPr>
        <p:blipFill>
          <a:blip r:embed="rId5"/>
          <a:stretch>
            <a:fillRect/>
          </a:stretch>
        </p:blipFill>
        <p:spPr>
          <a:xfrm>
            <a:off x="3476625" y="4934123"/>
            <a:ext cx="2190750" cy="1752600"/>
          </a:xfrm>
          <a:prstGeom prst="rect">
            <a:avLst/>
          </a:prstGeom>
        </p:spPr>
      </p:pic>
    </p:spTree>
    <p:extLst>
      <p:ext uri="{BB962C8B-B14F-4D97-AF65-F5344CB8AC3E}">
        <p14:creationId xmlns:p14="http://schemas.microsoft.com/office/powerpoint/2010/main" val="2809283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Sora</a:t>
            </a:r>
            <a:r>
              <a:rPr lang="en-US" dirty="0" smtClean="0"/>
              <a:t> – Home Page</a:t>
            </a:r>
            <a:endParaRPr lang="en-US" dirty="0"/>
          </a:p>
        </p:txBody>
      </p:sp>
      <p:sp>
        <p:nvSpPr>
          <p:cNvPr id="5" name="Content Placeholder 4"/>
          <p:cNvSpPr>
            <a:spLocks noGrp="1"/>
          </p:cNvSpPr>
          <p:nvPr>
            <p:ph idx="1"/>
          </p:nvPr>
        </p:nvSpPr>
        <p:spPr>
          <a:xfrm>
            <a:off x="228600" y="1295400"/>
            <a:ext cx="8686800" cy="5562600"/>
          </a:xfrm>
        </p:spPr>
        <p:txBody>
          <a:bodyPr>
            <a:normAutofit/>
          </a:bodyPr>
          <a:lstStyle/>
          <a:p>
            <a:pPr marL="0" indent="0">
              <a:spcBef>
                <a:spcPts val="0"/>
              </a:spcBef>
              <a:buNone/>
            </a:pPr>
            <a:r>
              <a:rPr lang="en-US" sz="2800" dirty="0"/>
              <a:t>With a successful login, </a:t>
            </a:r>
            <a:r>
              <a:rPr lang="en-US" sz="2800" dirty="0" smtClean="0"/>
              <a:t>a </a:t>
            </a:r>
            <a:r>
              <a:rPr lang="en-US" sz="2800" dirty="0" smtClean="0"/>
              <a:t>page like the one below</a:t>
            </a:r>
            <a:endParaRPr lang="en-US" sz="2800" dirty="0"/>
          </a:p>
          <a:p>
            <a:pPr marL="0" indent="0">
              <a:spcBef>
                <a:spcPts val="0"/>
              </a:spcBef>
              <a:buNone/>
            </a:pPr>
            <a:r>
              <a:rPr lang="en-US" sz="2800" dirty="0" smtClean="0"/>
              <a:t>will </a:t>
            </a:r>
            <a:r>
              <a:rPr lang="en-US" sz="2800" dirty="0"/>
              <a:t>load</a:t>
            </a:r>
            <a:r>
              <a:rPr lang="en-US" sz="2800" dirty="0" smtClean="0"/>
              <a:t>:</a:t>
            </a:r>
            <a:endParaRPr lang="en-US" sz="1400" dirty="0" smtClean="0"/>
          </a:p>
          <a:p>
            <a:pPr marL="0" indent="0">
              <a:spcBef>
                <a:spcPts val="0"/>
              </a:spcBef>
              <a:buNone/>
            </a:pPr>
            <a:endParaRPr lang="en-US" sz="2800" dirty="0"/>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r>
              <a:rPr lang="en-US" sz="2800" dirty="0" smtClean="0"/>
              <a:t>On this screen, you can see the newest additions, search the library for books, and get help if you need. To leave</a:t>
            </a:r>
          </a:p>
          <a:p>
            <a:pPr marL="0" indent="0">
              <a:spcBef>
                <a:spcPts val="0"/>
              </a:spcBef>
              <a:buNone/>
            </a:pPr>
            <a:r>
              <a:rPr lang="en-US" sz="2800" dirty="0" smtClean="0"/>
              <a:t>the Lee County Schools </a:t>
            </a:r>
            <a:r>
              <a:rPr lang="en-US" sz="2800" dirty="0" err="1" smtClean="0"/>
              <a:t>Sora</a:t>
            </a:r>
            <a:r>
              <a:rPr lang="en-US" sz="2800" dirty="0" smtClean="0"/>
              <a:t> Library, simply log out.</a:t>
            </a:r>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endParaRPr lang="en-US" sz="2800" dirty="0"/>
          </a:p>
        </p:txBody>
      </p:sp>
      <p:cxnSp>
        <p:nvCxnSpPr>
          <p:cNvPr id="9" name="Straight Arrow Connector 8"/>
          <p:cNvCxnSpPr/>
          <p:nvPr/>
        </p:nvCxnSpPr>
        <p:spPr>
          <a:xfrm flipH="1">
            <a:off x="7239000" y="2057400"/>
            <a:ext cx="45720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1714500" y="1905000"/>
            <a:ext cx="5524500" cy="3200400"/>
          </a:xfrm>
          <a:prstGeom prst="rect">
            <a:avLst/>
          </a:prstGeom>
        </p:spPr>
      </p:pic>
      <p:sp>
        <p:nvSpPr>
          <p:cNvPr id="7" name="TextBox 6"/>
          <p:cNvSpPr txBox="1"/>
          <p:nvPr/>
        </p:nvSpPr>
        <p:spPr>
          <a:xfrm>
            <a:off x="7696200" y="2133600"/>
            <a:ext cx="1028700" cy="1754326"/>
          </a:xfrm>
          <a:prstGeom prst="rect">
            <a:avLst/>
          </a:prstGeom>
          <a:noFill/>
        </p:spPr>
        <p:txBody>
          <a:bodyPr wrap="square" rtlCol="0">
            <a:spAutoFit/>
          </a:bodyPr>
          <a:lstStyle/>
          <a:p>
            <a:r>
              <a:rPr lang="en-US" dirty="0" smtClean="0"/>
              <a:t>Logout button can be found by clicking here.</a:t>
            </a:r>
            <a:endParaRPr lang="en-US" dirty="0"/>
          </a:p>
        </p:txBody>
      </p:sp>
    </p:spTree>
    <p:extLst>
      <p:ext uri="{BB962C8B-B14F-4D97-AF65-F5344CB8AC3E}">
        <p14:creationId xmlns:p14="http://schemas.microsoft.com/office/powerpoint/2010/main" val="3323963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9801"/>
            <a:ext cx="8915400" cy="1143000"/>
          </a:xfrm>
        </p:spPr>
        <p:txBody>
          <a:bodyPr>
            <a:normAutofit/>
          </a:bodyPr>
          <a:lstStyle/>
          <a:p>
            <a:r>
              <a:rPr lang="en-US" dirty="0" err="1" smtClean="0"/>
              <a:t>Sora</a:t>
            </a:r>
            <a:r>
              <a:rPr lang="en-US" dirty="0" smtClean="0"/>
              <a:t> – eBook Availability </a:t>
            </a:r>
            <a:endParaRPr lang="en-US" dirty="0"/>
          </a:p>
        </p:txBody>
      </p:sp>
      <p:sp>
        <p:nvSpPr>
          <p:cNvPr id="5" name="Content Placeholder 4"/>
          <p:cNvSpPr>
            <a:spLocks noGrp="1"/>
          </p:cNvSpPr>
          <p:nvPr>
            <p:ph idx="1"/>
          </p:nvPr>
        </p:nvSpPr>
        <p:spPr>
          <a:xfrm>
            <a:off x="0" y="1295400"/>
            <a:ext cx="9144000" cy="5562600"/>
          </a:xfrm>
        </p:spPr>
        <p:txBody>
          <a:bodyPr>
            <a:normAutofit/>
          </a:bodyPr>
          <a:lstStyle/>
          <a:p>
            <a:pPr marL="0" indent="0">
              <a:spcBef>
                <a:spcPts val="0"/>
              </a:spcBef>
              <a:buNone/>
            </a:pPr>
            <a:r>
              <a:rPr lang="en-US" sz="2400" dirty="0" smtClean="0"/>
              <a:t>With the Lee County </a:t>
            </a:r>
            <a:r>
              <a:rPr lang="en-US" sz="2400" dirty="0" err="1" smtClean="0"/>
              <a:t>Sora</a:t>
            </a:r>
            <a:r>
              <a:rPr lang="en-US" sz="2400" dirty="0" smtClean="0"/>
              <a:t> Library, most eBooks are</a:t>
            </a:r>
          </a:p>
          <a:p>
            <a:pPr marL="0" indent="0">
              <a:spcBef>
                <a:spcPts val="0"/>
              </a:spcBef>
              <a:buNone/>
            </a:pPr>
            <a:r>
              <a:rPr lang="en-US" sz="2400" dirty="0" smtClean="0"/>
              <a:t>just like print books in our Media Center. They can </a:t>
            </a:r>
          </a:p>
          <a:p>
            <a:pPr marL="0" indent="0">
              <a:spcBef>
                <a:spcPts val="0"/>
              </a:spcBef>
              <a:buNone/>
            </a:pPr>
            <a:r>
              <a:rPr lang="en-US" sz="2400" dirty="0" smtClean="0"/>
              <a:t>only be checked by one student at a time. </a:t>
            </a:r>
          </a:p>
          <a:p>
            <a:pPr marL="0" indent="0">
              <a:spcBef>
                <a:spcPts val="0"/>
              </a:spcBef>
              <a:buNone/>
            </a:pPr>
            <a:endParaRPr lang="en-US" sz="2400" dirty="0"/>
          </a:p>
          <a:p>
            <a:pPr marL="0" indent="0">
              <a:spcBef>
                <a:spcPts val="0"/>
              </a:spcBef>
              <a:buNone/>
            </a:pPr>
            <a:r>
              <a:rPr lang="en-US" sz="2400" dirty="0" smtClean="0"/>
              <a:t>If the eBook has been checked out, it will not be available until 14 days after it has been checked out, unless it is returned early. The eBook will automatically “return” to the </a:t>
            </a:r>
            <a:r>
              <a:rPr lang="en-US" sz="2400" dirty="0" err="1" smtClean="0"/>
              <a:t>Sora</a:t>
            </a:r>
            <a:r>
              <a:rPr lang="en-US" sz="2400" dirty="0" smtClean="0"/>
              <a:t> library after 14 days. If there is a hold on the eBook, it will be available to the first person who has a hold on it and then the next person as it goes down the “HOLD” line.</a:t>
            </a:r>
          </a:p>
          <a:p>
            <a:pPr marL="0" indent="0">
              <a:spcBef>
                <a:spcPts val="0"/>
              </a:spcBef>
              <a:buNone/>
            </a:pPr>
            <a:endParaRPr lang="en-US" sz="2400" dirty="0"/>
          </a:p>
          <a:p>
            <a:pPr marL="0" indent="0">
              <a:spcBef>
                <a:spcPts val="0"/>
              </a:spcBef>
              <a:buNone/>
            </a:pPr>
            <a:r>
              <a:rPr lang="en-US" sz="2400" dirty="0" smtClean="0"/>
              <a:t>Project Gutenberg eBooks are excellent for those English and History research projects. They include many of the “classic” works of literature and history.</a:t>
            </a:r>
            <a:endParaRPr lang="en-US" sz="2800" dirty="0"/>
          </a:p>
        </p:txBody>
      </p:sp>
    </p:spTree>
    <p:extLst>
      <p:ext uri="{BB962C8B-B14F-4D97-AF65-F5344CB8AC3E}">
        <p14:creationId xmlns:p14="http://schemas.microsoft.com/office/powerpoint/2010/main" val="1602511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Sora</a:t>
            </a:r>
            <a:r>
              <a:rPr lang="en-US" dirty="0" smtClean="0"/>
              <a:t> – Search Page</a:t>
            </a:r>
            <a:endParaRPr lang="en-US" dirty="0"/>
          </a:p>
        </p:txBody>
      </p:sp>
      <p:sp>
        <p:nvSpPr>
          <p:cNvPr id="5" name="Content Placeholder 4"/>
          <p:cNvSpPr>
            <a:spLocks noGrp="1"/>
          </p:cNvSpPr>
          <p:nvPr>
            <p:ph idx="1"/>
          </p:nvPr>
        </p:nvSpPr>
        <p:spPr>
          <a:xfrm>
            <a:off x="0" y="1202801"/>
            <a:ext cx="9144000" cy="5655199"/>
          </a:xfrm>
        </p:spPr>
        <p:txBody>
          <a:bodyPr>
            <a:normAutofit/>
          </a:bodyPr>
          <a:lstStyle/>
          <a:p>
            <a:pPr marL="0" indent="0">
              <a:spcBef>
                <a:spcPts val="0"/>
              </a:spcBef>
              <a:buNone/>
            </a:pPr>
            <a:r>
              <a:rPr lang="en-US" sz="2800" dirty="0" smtClean="0"/>
              <a:t>The Lee County </a:t>
            </a:r>
            <a:r>
              <a:rPr lang="en-US" sz="2800" dirty="0" err="1" smtClean="0"/>
              <a:t>Sora</a:t>
            </a:r>
            <a:r>
              <a:rPr lang="en-US" sz="2800" dirty="0" smtClean="0"/>
              <a:t> Library can be</a:t>
            </a:r>
          </a:p>
          <a:p>
            <a:pPr marL="0" indent="0">
              <a:spcBef>
                <a:spcPts val="0"/>
              </a:spcBef>
              <a:buNone/>
            </a:pPr>
            <a:r>
              <a:rPr lang="en-US" sz="2800" dirty="0" smtClean="0"/>
              <a:t>searched either by title or using an advanced search. </a:t>
            </a:r>
          </a:p>
          <a:p>
            <a:pPr marL="0" indent="0">
              <a:spcBef>
                <a:spcPts val="0"/>
              </a:spcBef>
              <a:buNone/>
            </a:pPr>
            <a:r>
              <a:rPr lang="en-US" sz="2800" dirty="0" smtClean="0"/>
              <a:t>Click on the magnifying glass to search.  </a:t>
            </a:r>
          </a:p>
          <a:p>
            <a:pPr marL="0" indent="0">
              <a:spcBef>
                <a:spcPts val="0"/>
              </a:spcBef>
              <a:buNone/>
            </a:pPr>
            <a:endParaRPr lang="en-US" sz="2800" dirty="0" smtClean="0"/>
          </a:p>
          <a:p>
            <a:pPr marL="0" indent="0">
              <a:spcBef>
                <a:spcPts val="0"/>
              </a:spcBef>
              <a:buNone/>
            </a:pPr>
            <a:endParaRPr lang="en-US" sz="2800" dirty="0" smtClean="0"/>
          </a:p>
          <a:p>
            <a:pPr marL="0" indent="0">
              <a:spcBef>
                <a:spcPts val="0"/>
              </a:spcBef>
              <a:buNone/>
            </a:pPr>
            <a:endParaRPr lang="en-US" sz="2800" dirty="0" smtClean="0"/>
          </a:p>
          <a:p>
            <a:pPr marL="0" indent="0">
              <a:spcBef>
                <a:spcPts val="0"/>
              </a:spcBef>
              <a:buNone/>
            </a:pPr>
            <a:endParaRPr lang="en-US" sz="2600" dirty="0" smtClean="0"/>
          </a:p>
          <a:p>
            <a:pPr marL="0" indent="0">
              <a:spcBef>
                <a:spcPts val="0"/>
              </a:spcBef>
              <a:buNone/>
            </a:pPr>
            <a:endParaRPr lang="en-US" sz="2600" dirty="0" smtClean="0"/>
          </a:p>
          <a:p>
            <a:pPr marL="0" indent="0">
              <a:spcBef>
                <a:spcPts val="0"/>
              </a:spcBef>
              <a:buNone/>
            </a:pPr>
            <a:endParaRPr lang="en-US" sz="2600" dirty="0"/>
          </a:p>
          <a:p>
            <a:pPr marL="0" indent="0">
              <a:spcBef>
                <a:spcPts val="0"/>
              </a:spcBef>
              <a:buNone/>
            </a:pPr>
            <a:r>
              <a:rPr lang="en-US" sz="2600" b="1" i="1" dirty="0" smtClean="0"/>
              <a:t>Elementary students will be limited to the elementary collection for checkout.  </a:t>
            </a:r>
            <a:r>
              <a:rPr lang="en-US" sz="2600" dirty="0" smtClean="0"/>
              <a:t>Selecting an option under either Subjects or Collections when searching for an eBook, will open a webpage with a “bookshelf” full of eBooks</a:t>
            </a:r>
            <a:r>
              <a:rPr lang="en-US" sz="2600" dirty="0"/>
              <a:t> </a:t>
            </a:r>
            <a:r>
              <a:rPr lang="en-US" sz="2600" dirty="0" smtClean="0"/>
              <a:t>that are examples of that option.</a:t>
            </a:r>
          </a:p>
          <a:p>
            <a:pPr marL="0" indent="0">
              <a:spcBef>
                <a:spcPts val="0"/>
              </a:spcBef>
              <a:buNone/>
            </a:pPr>
            <a:endParaRPr lang="en-US" sz="2800" dirty="0"/>
          </a:p>
          <a:p>
            <a:pPr marL="0" indent="0">
              <a:spcBef>
                <a:spcPts val="0"/>
              </a:spcBef>
              <a:buNone/>
            </a:pPr>
            <a:endParaRPr lang="en-US" sz="2800" dirty="0"/>
          </a:p>
        </p:txBody>
      </p:sp>
      <p:pic>
        <p:nvPicPr>
          <p:cNvPr id="3" name="Picture 2"/>
          <p:cNvPicPr>
            <a:picLocks noChangeAspect="1"/>
          </p:cNvPicPr>
          <p:nvPr/>
        </p:nvPicPr>
        <p:blipFill>
          <a:blip r:embed="rId3"/>
          <a:stretch>
            <a:fillRect/>
          </a:stretch>
        </p:blipFill>
        <p:spPr>
          <a:xfrm>
            <a:off x="838200" y="2514600"/>
            <a:ext cx="2895600" cy="2348938"/>
          </a:xfrm>
          <a:prstGeom prst="rect">
            <a:avLst/>
          </a:prstGeom>
        </p:spPr>
      </p:pic>
      <p:pic>
        <p:nvPicPr>
          <p:cNvPr id="6" name="Picture 5"/>
          <p:cNvPicPr>
            <a:picLocks noChangeAspect="1"/>
          </p:cNvPicPr>
          <p:nvPr/>
        </p:nvPicPr>
        <p:blipFill>
          <a:blip r:embed="rId4"/>
          <a:stretch>
            <a:fillRect/>
          </a:stretch>
        </p:blipFill>
        <p:spPr>
          <a:xfrm>
            <a:off x="4495800" y="2514600"/>
            <a:ext cx="2876550" cy="2301240"/>
          </a:xfrm>
          <a:prstGeom prst="rect">
            <a:avLst/>
          </a:prstGeom>
        </p:spPr>
      </p:pic>
    </p:spTree>
    <p:extLst>
      <p:ext uri="{BB962C8B-B14F-4D97-AF65-F5344CB8AC3E}">
        <p14:creationId xmlns:p14="http://schemas.microsoft.com/office/powerpoint/2010/main" val="2294580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Sora</a:t>
            </a:r>
            <a:r>
              <a:rPr lang="en-US" dirty="0" smtClean="0"/>
              <a:t> – eBook Selection</a:t>
            </a:r>
            <a:endParaRPr lang="en-US" dirty="0"/>
          </a:p>
        </p:txBody>
      </p:sp>
      <p:sp>
        <p:nvSpPr>
          <p:cNvPr id="3" name="Content Placeholder 2"/>
          <p:cNvSpPr>
            <a:spLocks noGrp="1"/>
          </p:cNvSpPr>
          <p:nvPr>
            <p:ph idx="1"/>
          </p:nvPr>
        </p:nvSpPr>
        <p:spPr>
          <a:xfrm>
            <a:off x="0" y="1295400"/>
            <a:ext cx="9144000" cy="5410200"/>
          </a:xfrm>
        </p:spPr>
        <p:txBody>
          <a:bodyPr>
            <a:normAutofit/>
          </a:bodyPr>
          <a:lstStyle/>
          <a:p>
            <a:pPr marL="0" indent="0">
              <a:spcBef>
                <a:spcPts val="0"/>
              </a:spcBef>
              <a:buNone/>
            </a:pPr>
            <a:r>
              <a:rPr lang="en-US" sz="2800" dirty="0" smtClean="0"/>
              <a:t>Once the webpage with the bookshelf and eBooks</a:t>
            </a:r>
          </a:p>
          <a:p>
            <a:pPr marL="0" indent="0">
              <a:spcBef>
                <a:spcPts val="0"/>
              </a:spcBef>
              <a:buNone/>
            </a:pPr>
            <a:r>
              <a:rPr lang="en-US" sz="2800" dirty="0" smtClean="0"/>
              <a:t>loads, to “borrow” an eBook you simply click on the word </a:t>
            </a:r>
          </a:p>
          <a:p>
            <a:pPr marL="0" indent="0">
              <a:spcBef>
                <a:spcPts val="0"/>
              </a:spcBef>
              <a:buNone/>
            </a:pPr>
            <a:r>
              <a:rPr lang="en-US" sz="2800" dirty="0" smtClean="0"/>
              <a:t>Borrow </a:t>
            </a:r>
          </a:p>
        </p:txBody>
      </p:sp>
      <p:pic>
        <p:nvPicPr>
          <p:cNvPr id="6" name="Picture 5"/>
          <p:cNvPicPr>
            <a:picLocks noChangeAspect="1"/>
          </p:cNvPicPr>
          <p:nvPr/>
        </p:nvPicPr>
        <p:blipFill>
          <a:blip r:embed="rId2"/>
          <a:stretch>
            <a:fillRect/>
          </a:stretch>
        </p:blipFill>
        <p:spPr>
          <a:xfrm>
            <a:off x="1600200" y="2667000"/>
            <a:ext cx="6248400" cy="3810000"/>
          </a:xfrm>
          <a:prstGeom prst="rect">
            <a:avLst/>
          </a:prstGeom>
        </p:spPr>
      </p:pic>
      <p:sp>
        <p:nvSpPr>
          <p:cNvPr id="8" name="TextBox 7"/>
          <p:cNvSpPr txBox="1"/>
          <p:nvPr/>
        </p:nvSpPr>
        <p:spPr>
          <a:xfrm>
            <a:off x="228600" y="3276600"/>
            <a:ext cx="1143000" cy="1477328"/>
          </a:xfrm>
          <a:prstGeom prst="rect">
            <a:avLst/>
          </a:prstGeom>
          <a:noFill/>
        </p:spPr>
        <p:txBody>
          <a:bodyPr wrap="square" rtlCol="0">
            <a:spAutoFit/>
          </a:bodyPr>
          <a:lstStyle/>
          <a:p>
            <a:r>
              <a:rPr lang="en-US" dirty="0" smtClean="0"/>
              <a:t>Click on borrow beside the book you want.</a:t>
            </a:r>
            <a:endParaRPr lang="en-US" dirty="0"/>
          </a:p>
        </p:txBody>
      </p:sp>
      <p:cxnSp>
        <p:nvCxnSpPr>
          <p:cNvPr id="10" name="Straight Arrow Connector 9"/>
          <p:cNvCxnSpPr/>
          <p:nvPr/>
        </p:nvCxnSpPr>
        <p:spPr>
          <a:xfrm>
            <a:off x="1066800" y="3733800"/>
            <a:ext cx="3733800" cy="533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901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Sora</a:t>
            </a:r>
            <a:r>
              <a:rPr lang="en-US" dirty="0" smtClean="0"/>
              <a:t> – eBook Checkout</a:t>
            </a:r>
            <a:endParaRPr lang="en-US" dirty="0"/>
          </a:p>
        </p:txBody>
      </p:sp>
      <p:sp>
        <p:nvSpPr>
          <p:cNvPr id="3" name="Content Placeholder 2"/>
          <p:cNvSpPr>
            <a:spLocks noGrp="1"/>
          </p:cNvSpPr>
          <p:nvPr>
            <p:ph idx="1"/>
          </p:nvPr>
        </p:nvSpPr>
        <p:spPr>
          <a:xfrm>
            <a:off x="0" y="1295400"/>
            <a:ext cx="6934200" cy="4114800"/>
          </a:xfrm>
        </p:spPr>
        <p:txBody>
          <a:bodyPr>
            <a:normAutofit/>
          </a:bodyPr>
          <a:lstStyle/>
          <a:p>
            <a:pPr marL="0" indent="0">
              <a:spcBef>
                <a:spcPts val="0"/>
              </a:spcBef>
              <a:buNone/>
            </a:pPr>
            <a:endParaRPr lang="en-US" sz="2800" dirty="0" smtClean="0"/>
          </a:p>
          <a:p>
            <a:pPr marL="0" indent="0">
              <a:spcBef>
                <a:spcPts val="0"/>
              </a:spcBef>
              <a:buNone/>
            </a:pPr>
            <a:r>
              <a:rPr lang="en-US" sz="2800" dirty="0" smtClean="0"/>
              <a:t>“Place a Hold” will put you in line to get the eBook when it becomes available.  You will receive an email when the book becomes available.</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870888"/>
            <a:ext cx="4610100" cy="1987112"/>
          </a:xfrm>
          <a:prstGeom prst="rect">
            <a:avLst/>
          </a:prstGeom>
        </p:spPr>
      </p:pic>
    </p:spTree>
    <p:extLst>
      <p:ext uri="{BB962C8B-B14F-4D97-AF65-F5344CB8AC3E}">
        <p14:creationId xmlns:p14="http://schemas.microsoft.com/office/powerpoint/2010/main" val="2241446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7847DE1-7447-4BB3-92C7-CFBC2A0F3E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PresentationPro_BooksInCloudsVideo</Template>
  <TotalTime>749</TotalTime>
  <Words>740</Words>
  <Application>Microsoft Office PowerPoint</Application>
  <PresentationFormat>On-screen Show (4:3)</PresentationFormat>
  <Paragraphs>100</Paragraphs>
  <Slides>12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Using Sora (formally Overdrive) to Take Your Reading to The Clouds</vt:lpstr>
      <vt:lpstr>Sora Introduction</vt:lpstr>
      <vt:lpstr>Sora – How to Access</vt:lpstr>
      <vt:lpstr>Sora – Sign-In Screen</vt:lpstr>
      <vt:lpstr>Sora – Home Page</vt:lpstr>
      <vt:lpstr>Sora – eBook Availability </vt:lpstr>
      <vt:lpstr>Sora – Search Page</vt:lpstr>
      <vt:lpstr>Sora – eBook Selection</vt:lpstr>
      <vt:lpstr>Sora – eBook Checkout</vt:lpstr>
      <vt:lpstr>Sora – eBook Checkout</vt:lpstr>
      <vt:lpstr>Sora – HELP</vt:lpstr>
      <vt:lpstr>Using Sora to Take Your Reading to The Clouds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OverDrive to Take Your Reading to The Clouds</dc:title>
  <dc:creator>Pickard,Robert</dc:creator>
  <cp:keywords/>
  <dc:description>2010 animated education powerpoint template from presentationpro.com</dc:description>
  <cp:lastModifiedBy>Evans,Wyndi</cp:lastModifiedBy>
  <cp:revision>85</cp:revision>
  <cp:lastPrinted>2016-08-29T17:46:03Z</cp:lastPrinted>
  <dcterms:created xsi:type="dcterms:W3CDTF">2014-02-24T15:38:38Z</dcterms:created>
  <dcterms:modified xsi:type="dcterms:W3CDTF">2020-08-19T15:14:18Z</dcterms:modified>
  <cp:category>2010 education</cp:category>
  <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TC018813599991</vt:lpwstr>
  </property>
</Properties>
</file>